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0" r:id="rId5"/>
    <p:sldId id="274" r:id="rId6"/>
    <p:sldId id="278" r:id="rId7"/>
    <p:sldId id="275" r:id="rId8"/>
    <p:sldId id="273" r:id="rId9"/>
    <p:sldId id="271" r:id="rId10"/>
    <p:sldId id="272" r:id="rId11"/>
    <p:sldId id="276" r:id="rId12"/>
    <p:sldId id="259" r:id="rId13"/>
    <p:sldId id="261" r:id="rId14"/>
    <p:sldId id="277" r:id="rId15"/>
    <p:sldId id="260" r:id="rId16"/>
    <p:sldId id="263" r:id="rId17"/>
    <p:sldId id="262" r:id="rId18"/>
    <p:sldId id="264" r:id="rId19"/>
    <p:sldId id="265" r:id="rId20"/>
    <p:sldId id="279" r:id="rId21"/>
    <p:sldId id="266" r:id="rId22"/>
    <p:sldId id="267" r:id="rId23"/>
    <p:sldId id="268"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96" y="1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C96319-F082-4EB1-A817-90FAF597759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3ED88E3-94CE-4A87-8CD0-873FED3D73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786C31-7857-462A-8249-D0B3D2365DBA}"/>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5" name="フッター プレースホルダー 4">
            <a:extLst>
              <a:ext uri="{FF2B5EF4-FFF2-40B4-BE49-F238E27FC236}">
                <a16:creationId xmlns:a16="http://schemas.microsoft.com/office/drawing/2014/main" id="{B4DF8EF0-1F11-4979-921C-F03077FBFA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B866BAC-B53D-42E0-A7C9-437E7C4074CE}"/>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210321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5A35E-1620-4885-8E66-263D583CF86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0141117-FD72-4D75-A930-800A1232F2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9D1E7E-6F21-421A-9BAA-2A6E343F27E9}"/>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5" name="フッター プレースホルダー 4">
            <a:extLst>
              <a:ext uri="{FF2B5EF4-FFF2-40B4-BE49-F238E27FC236}">
                <a16:creationId xmlns:a16="http://schemas.microsoft.com/office/drawing/2014/main" id="{E41F0272-B3E8-4761-A985-DFE5A0F954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F811FCD-121A-4FD6-8321-1DC16FA957B4}"/>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1888069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8FED544-45AD-42B9-999E-3E3E3C99DC0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6C250B-411B-4FCD-A5C6-58FD8A1E61B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B01778-7D24-4AE2-A26B-AB050474679C}"/>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5" name="フッター プレースホルダー 4">
            <a:extLst>
              <a:ext uri="{FF2B5EF4-FFF2-40B4-BE49-F238E27FC236}">
                <a16:creationId xmlns:a16="http://schemas.microsoft.com/office/drawing/2014/main" id="{D06BD622-2A86-4A7D-A0D9-E357E13063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5A22CF-7E4D-4ED0-B7B4-CDDA1613D276}"/>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364781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A4E825-0ED1-4227-A136-51BCF95C19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2F148F-036F-4AF8-9240-884D89B24F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53F3663-7320-4991-A139-07E64565C71D}"/>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5" name="フッター プレースホルダー 4">
            <a:extLst>
              <a:ext uri="{FF2B5EF4-FFF2-40B4-BE49-F238E27FC236}">
                <a16:creationId xmlns:a16="http://schemas.microsoft.com/office/drawing/2014/main" id="{7134CCBF-1EF2-4D16-80BD-761F9E9E205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CF0DAD-34A7-43F1-9803-23F06FD36E4C}"/>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271779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32BF4-CFD8-492F-BFEF-1F0EB7C972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658C09E-C33B-4E86-83C9-E18E0B587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A80E316-F7D8-4316-80B9-E0B4E6B932F7}"/>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5" name="フッター プレースホルダー 4">
            <a:extLst>
              <a:ext uri="{FF2B5EF4-FFF2-40B4-BE49-F238E27FC236}">
                <a16:creationId xmlns:a16="http://schemas.microsoft.com/office/drawing/2014/main" id="{6E55BE02-2E5F-4FD3-9B3C-98D0831E8D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6EB3C4-5F2E-4092-ACE1-56AC0808356D}"/>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3644073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7087D6-2C8F-4AF2-A775-706A6FA2419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DBD53A1-72C8-4C48-A8C1-0B6C7C6BEE9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C199B1A-2322-4821-8AE4-0B8A452B226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0D51F4D-1D1D-484E-9436-E862C65158CF}"/>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6" name="フッター プレースホルダー 5">
            <a:extLst>
              <a:ext uri="{FF2B5EF4-FFF2-40B4-BE49-F238E27FC236}">
                <a16:creationId xmlns:a16="http://schemas.microsoft.com/office/drawing/2014/main" id="{047C27B1-4F80-4A26-AF4D-AD70B70AC9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F3EF08-C48D-400A-84E3-D5A3ECF767A8}"/>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76084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39ADB4-E4C2-4BA4-8313-79701FA235C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A092E5-51CD-4500-B1CF-EA612C3DAD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2D8F09E-5D29-414D-AE64-3E507EDE54E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D3FAA6B-4CB4-44DD-9C35-FA5CF3D11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7CE2AF0-BE6A-4614-BA0D-B76A56604C5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9786907-7B25-457D-9E32-07649BF676BF}"/>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8" name="フッター プレースホルダー 7">
            <a:extLst>
              <a:ext uri="{FF2B5EF4-FFF2-40B4-BE49-F238E27FC236}">
                <a16:creationId xmlns:a16="http://schemas.microsoft.com/office/drawing/2014/main" id="{94AAECC6-0D7F-48A6-9E25-4BC96AF52DF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6D1877C-672D-4803-9373-E590D79A305E}"/>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276730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B2EF22-46DE-4FF7-B9D7-8F3FB9598ED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252FDD5-CCFB-4A4A-BD03-F360CE8FEB1D}"/>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4" name="フッター プレースホルダー 3">
            <a:extLst>
              <a:ext uri="{FF2B5EF4-FFF2-40B4-BE49-F238E27FC236}">
                <a16:creationId xmlns:a16="http://schemas.microsoft.com/office/drawing/2014/main" id="{0534B51B-C9C2-45BD-B74C-370BACBF381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F7715B5-3150-4FC0-B8B0-3FC47F38FF18}"/>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317616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A98A8F-6D1C-4648-A684-6E4E3D0B2074}"/>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3" name="フッター プレースホルダー 2">
            <a:extLst>
              <a:ext uri="{FF2B5EF4-FFF2-40B4-BE49-F238E27FC236}">
                <a16:creationId xmlns:a16="http://schemas.microsoft.com/office/drawing/2014/main" id="{68DB65F9-4169-43A7-974E-768A5321A5C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DBCE871-D7B3-4AA9-9E2E-5C08FEC3A327}"/>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78900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AA87C-4088-4F79-BE8F-52FF419421C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D03BDA0-1FBB-4476-A320-2D3571323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F832C38-DF8C-4702-BD6A-F4647F3A8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1D58127-B27E-4E78-82DB-FEB497C263B0}"/>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6" name="フッター プレースホルダー 5">
            <a:extLst>
              <a:ext uri="{FF2B5EF4-FFF2-40B4-BE49-F238E27FC236}">
                <a16:creationId xmlns:a16="http://schemas.microsoft.com/office/drawing/2014/main" id="{40F99EB1-8B9D-41A0-B539-E2D300AB91D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711D4B-14E6-4B26-A6FB-76EC6D143025}"/>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1171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F7C302-1B2A-481C-A456-4DC5194E6C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EEF166-06CF-4B18-920C-926124CC7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2DF6724-F2EA-4F6C-B7FE-2E3B7190F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D5FA494-D67A-4A56-8046-A640D1599B3E}"/>
              </a:ext>
            </a:extLst>
          </p:cNvPr>
          <p:cNvSpPr>
            <a:spLocks noGrp="1"/>
          </p:cNvSpPr>
          <p:nvPr>
            <p:ph type="dt" sz="half" idx="10"/>
          </p:nvPr>
        </p:nvSpPr>
        <p:spPr/>
        <p:txBody>
          <a:bodyPr/>
          <a:lstStyle/>
          <a:p>
            <a:fld id="{8BD9DB6C-918B-4BBD-AF89-CF0230447B4A}" type="datetimeFigureOut">
              <a:rPr kumimoji="1" lang="ja-JP" altLang="en-US" smtClean="0"/>
              <a:t>2024/5/28</a:t>
            </a:fld>
            <a:endParaRPr kumimoji="1" lang="ja-JP" altLang="en-US"/>
          </a:p>
        </p:txBody>
      </p:sp>
      <p:sp>
        <p:nvSpPr>
          <p:cNvPr id="6" name="フッター プレースホルダー 5">
            <a:extLst>
              <a:ext uri="{FF2B5EF4-FFF2-40B4-BE49-F238E27FC236}">
                <a16:creationId xmlns:a16="http://schemas.microsoft.com/office/drawing/2014/main" id="{FCAC65F6-59A3-4DA1-9B6D-B1D2FD3E95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C1638B-0F3E-4B6D-A6BB-7E2B0D49F5EC}"/>
              </a:ext>
            </a:extLst>
          </p:cNvPr>
          <p:cNvSpPr>
            <a:spLocks noGrp="1"/>
          </p:cNvSpPr>
          <p:nvPr>
            <p:ph type="sldNum" sz="quarter" idx="12"/>
          </p:nvPr>
        </p:nvSpPr>
        <p:spPr/>
        <p:txBody>
          <a:body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2368766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80B90EB-E09D-4D68-9F55-8F41DE7EC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AA52C95-852F-4DD6-81F6-76BCEF6A55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DB39AF-ECEB-41D9-8440-34E7D4B25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9DB6C-918B-4BBD-AF89-CF0230447B4A}" type="datetimeFigureOut">
              <a:rPr kumimoji="1" lang="ja-JP" altLang="en-US" smtClean="0"/>
              <a:t>2024/5/28</a:t>
            </a:fld>
            <a:endParaRPr kumimoji="1" lang="ja-JP" altLang="en-US"/>
          </a:p>
        </p:txBody>
      </p:sp>
      <p:sp>
        <p:nvSpPr>
          <p:cNvPr id="5" name="フッター プレースホルダー 4">
            <a:extLst>
              <a:ext uri="{FF2B5EF4-FFF2-40B4-BE49-F238E27FC236}">
                <a16:creationId xmlns:a16="http://schemas.microsoft.com/office/drawing/2014/main" id="{F79B6F54-EC98-483D-9F50-7A3A1CDAC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B6F93E8-CBAB-45DB-8B31-94EA8A511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F6EC6-4519-441B-9531-9FE4C211A199}" type="slidenum">
              <a:rPr kumimoji="1" lang="ja-JP" altLang="en-US" smtClean="0"/>
              <a:t>‹#›</a:t>
            </a:fld>
            <a:endParaRPr kumimoji="1" lang="ja-JP" altLang="en-US"/>
          </a:p>
        </p:txBody>
      </p:sp>
    </p:spTree>
    <p:extLst>
      <p:ext uri="{BB962C8B-B14F-4D97-AF65-F5344CB8AC3E}">
        <p14:creationId xmlns:p14="http://schemas.microsoft.com/office/powerpoint/2010/main" val="2284476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21152;&#25391;&#27231;&#12398;&#33021;&#21147;&#35519;&#26619;&#23455;&#39443;.pptx"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30913;&#27671;&#23455;&#39443;/20240522/&#35480;&#23566;&#36215;&#38651;&#21147;&#12414;&#12392;&#12417;.xls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20670;&#26012;&#30913;&#22580;&#35336;&#28204;.pptx"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3F0935-0082-4D4C-AD93-D91A3B2AA0B9}"/>
              </a:ext>
            </a:extLst>
          </p:cNvPr>
          <p:cNvSpPr>
            <a:spLocks noGrp="1"/>
          </p:cNvSpPr>
          <p:nvPr>
            <p:ph type="ctrTitle"/>
          </p:nvPr>
        </p:nvSpPr>
        <p:spPr/>
        <p:txBody>
          <a:bodyPr/>
          <a:lstStyle/>
          <a:p>
            <a:r>
              <a:rPr kumimoji="1" lang="ja-JP" altLang="en-US" b="1" dirty="0"/>
              <a:t>誘導起電力計測実験</a:t>
            </a:r>
            <a:br>
              <a:rPr kumimoji="1" lang="en-US" altLang="ja-JP" b="1" dirty="0"/>
            </a:br>
            <a:r>
              <a:rPr kumimoji="1" lang="ja-JP" altLang="en-US" b="1" dirty="0"/>
              <a:t>引継ぎ</a:t>
            </a:r>
          </a:p>
        </p:txBody>
      </p:sp>
      <p:sp>
        <p:nvSpPr>
          <p:cNvPr id="3" name="字幕 2">
            <a:extLst>
              <a:ext uri="{FF2B5EF4-FFF2-40B4-BE49-F238E27FC236}">
                <a16:creationId xmlns:a16="http://schemas.microsoft.com/office/drawing/2014/main" id="{794452B5-CE67-4756-93E7-09F7F194C055}"/>
              </a:ext>
            </a:extLst>
          </p:cNvPr>
          <p:cNvSpPr>
            <a:spLocks noGrp="1"/>
          </p:cNvSpPr>
          <p:nvPr>
            <p:ph type="subTitle" idx="1"/>
          </p:nvPr>
        </p:nvSpPr>
        <p:spPr/>
        <p:txBody>
          <a:bodyPr>
            <a:normAutofit lnSpcReduction="10000"/>
          </a:bodyPr>
          <a:lstStyle/>
          <a:p>
            <a:pPr algn="r"/>
            <a:endParaRPr lang="en-US" altLang="ja-JP" dirty="0"/>
          </a:p>
          <a:p>
            <a:pPr algn="r"/>
            <a:endParaRPr lang="en-US" altLang="ja-JP" dirty="0"/>
          </a:p>
          <a:p>
            <a:pPr algn="r"/>
            <a:endParaRPr lang="en-US" altLang="ja-JP" dirty="0"/>
          </a:p>
          <a:p>
            <a:r>
              <a:rPr lang="ja-JP" altLang="en-US" dirty="0"/>
              <a:t>計測工学研究室　</a:t>
            </a:r>
            <a:r>
              <a:rPr lang="en-US" altLang="ja-JP" dirty="0"/>
              <a:t>25</a:t>
            </a:r>
            <a:r>
              <a:rPr lang="ja-JP" altLang="en-US" dirty="0"/>
              <a:t>卒　海保翔希</a:t>
            </a:r>
            <a:endParaRPr kumimoji="1" lang="ja-JP" altLang="en-US" dirty="0"/>
          </a:p>
        </p:txBody>
      </p:sp>
    </p:spTree>
    <p:extLst>
      <p:ext uri="{BB962C8B-B14F-4D97-AF65-F5344CB8AC3E}">
        <p14:creationId xmlns:p14="http://schemas.microsoft.com/office/powerpoint/2010/main" val="285158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FCF7B24A-EE2E-7BD2-A59E-F4460F33D7E7}"/>
              </a:ext>
            </a:extLst>
          </p:cNvPr>
          <p:cNvSpPr txBox="1">
            <a:spLocks/>
          </p:cNvSpPr>
          <p:nvPr/>
        </p:nvSpPr>
        <p:spPr>
          <a:xfrm>
            <a:off x="362310" y="1825625"/>
            <a:ext cx="58659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計測結果（各軸方向）</a:t>
            </a:r>
            <a:endParaRPr kumimoji="1" lang="ja-JP" altLang="en-US"/>
          </a:p>
        </p:txBody>
      </p:sp>
      <p:pic>
        <p:nvPicPr>
          <p:cNvPr id="3" name="図 2">
            <a:extLst>
              <a:ext uri="{FF2B5EF4-FFF2-40B4-BE49-F238E27FC236}">
                <a16:creationId xmlns:a16="http://schemas.microsoft.com/office/drawing/2014/main" id="{AB00C421-B087-09B5-985A-A6C43FAE8A72}"/>
              </a:ext>
            </a:extLst>
          </p:cNvPr>
          <p:cNvPicPr>
            <a:picLocks noChangeAspect="1"/>
          </p:cNvPicPr>
          <p:nvPr/>
        </p:nvPicPr>
        <p:blipFill>
          <a:blip r:embed="rId2"/>
          <a:stretch>
            <a:fillRect/>
          </a:stretch>
        </p:blipFill>
        <p:spPr>
          <a:xfrm>
            <a:off x="980535" y="2619658"/>
            <a:ext cx="3473570" cy="1762425"/>
          </a:xfrm>
          <a:prstGeom prst="rect">
            <a:avLst/>
          </a:prstGeom>
        </p:spPr>
      </p:pic>
      <p:sp>
        <p:nvSpPr>
          <p:cNvPr id="4" name="テキスト ボックス 3">
            <a:extLst>
              <a:ext uri="{FF2B5EF4-FFF2-40B4-BE49-F238E27FC236}">
                <a16:creationId xmlns:a16="http://schemas.microsoft.com/office/drawing/2014/main" id="{9F92FE97-0E66-2133-01FD-6033272D05E0}"/>
              </a:ext>
            </a:extLst>
          </p:cNvPr>
          <p:cNvSpPr txBox="1"/>
          <p:nvPr/>
        </p:nvSpPr>
        <p:spPr>
          <a:xfrm>
            <a:off x="310551" y="2613759"/>
            <a:ext cx="726057" cy="369332"/>
          </a:xfrm>
          <a:prstGeom prst="rect">
            <a:avLst/>
          </a:prstGeom>
          <a:noFill/>
        </p:spPr>
        <p:txBody>
          <a:bodyPr wrap="square" rtlCol="0">
            <a:spAutoFit/>
          </a:bodyPr>
          <a:lstStyle/>
          <a:p>
            <a:r>
              <a:rPr lang="en-US" altLang="ja-JP" b="1"/>
              <a:t>Bx</a:t>
            </a:r>
            <a:endParaRPr kumimoji="1" lang="ja-JP" altLang="en-US" b="1"/>
          </a:p>
        </p:txBody>
      </p:sp>
      <p:pic>
        <p:nvPicPr>
          <p:cNvPr id="5" name="図 4">
            <a:extLst>
              <a:ext uri="{FF2B5EF4-FFF2-40B4-BE49-F238E27FC236}">
                <a16:creationId xmlns:a16="http://schemas.microsoft.com/office/drawing/2014/main" id="{C7E49EA6-0C89-1DDE-0661-D5EE0F9EDFC9}"/>
              </a:ext>
            </a:extLst>
          </p:cNvPr>
          <p:cNvPicPr>
            <a:picLocks noChangeAspect="1"/>
          </p:cNvPicPr>
          <p:nvPr/>
        </p:nvPicPr>
        <p:blipFill>
          <a:blip r:embed="rId3"/>
          <a:stretch>
            <a:fillRect/>
          </a:stretch>
        </p:blipFill>
        <p:spPr>
          <a:xfrm>
            <a:off x="6817745" y="2613759"/>
            <a:ext cx="3403251" cy="1768324"/>
          </a:xfrm>
          <a:prstGeom prst="rect">
            <a:avLst/>
          </a:prstGeom>
        </p:spPr>
      </p:pic>
      <p:sp>
        <p:nvSpPr>
          <p:cNvPr id="6" name="テキスト ボックス 5">
            <a:extLst>
              <a:ext uri="{FF2B5EF4-FFF2-40B4-BE49-F238E27FC236}">
                <a16:creationId xmlns:a16="http://schemas.microsoft.com/office/drawing/2014/main" id="{99C48FAF-7A59-8B3D-83AC-C035F826C29C}"/>
              </a:ext>
            </a:extLst>
          </p:cNvPr>
          <p:cNvSpPr txBox="1"/>
          <p:nvPr/>
        </p:nvSpPr>
        <p:spPr>
          <a:xfrm>
            <a:off x="6228272" y="2613759"/>
            <a:ext cx="680049" cy="369332"/>
          </a:xfrm>
          <a:prstGeom prst="rect">
            <a:avLst/>
          </a:prstGeom>
          <a:noFill/>
        </p:spPr>
        <p:txBody>
          <a:bodyPr wrap="square" rtlCol="0">
            <a:spAutoFit/>
          </a:bodyPr>
          <a:lstStyle/>
          <a:p>
            <a:r>
              <a:rPr kumimoji="1" lang="en-US" altLang="ja-JP" b="1"/>
              <a:t>By</a:t>
            </a:r>
            <a:endParaRPr kumimoji="1" lang="ja-JP" altLang="en-US" b="1"/>
          </a:p>
        </p:txBody>
      </p:sp>
      <p:pic>
        <p:nvPicPr>
          <p:cNvPr id="10" name="図 9">
            <a:extLst>
              <a:ext uri="{FF2B5EF4-FFF2-40B4-BE49-F238E27FC236}">
                <a16:creationId xmlns:a16="http://schemas.microsoft.com/office/drawing/2014/main" id="{31830FBB-1605-FAF0-D366-FC3BD0708177}"/>
              </a:ext>
            </a:extLst>
          </p:cNvPr>
          <p:cNvPicPr>
            <a:picLocks noChangeAspect="1"/>
          </p:cNvPicPr>
          <p:nvPr/>
        </p:nvPicPr>
        <p:blipFill>
          <a:blip r:embed="rId4"/>
          <a:stretch>
            <a:fillRect/>
          </a:stretch>
        </p:blipFill>
        <p:spPr>
          <a:xfrm>
            <a:off x="3920855" y="4984891"/>
            <a:ext cx="3473570" cy="1757338"/>
          </a:xfrm>
          <a:prstGeom prst="rect">
            <a:avLst/>
          </a:prstGeom>
        </p:spPr>
      </p:pic>
      <p:sp>
        <p:nvSpPr>
          <p:cNvPr id="13" name="テキスト ボックス 12">
            <a:extLst>
              <a:ext uri="{FF2B5EF4-FFF2-40B4-BE49-F238E27FC236}">
                <a16:creationId xmlns:a16="http://schemas.microsoft.com/office/drawing/2014/main" id="{E4FA231E-59B2-E436-A9B6-54C20436BA7F}"/>
              </a:ext>
            </a:extLst>
          </p:cNvPr>
          <p:cNvSpPr txBox="1"/>
          <p:nvPr/>
        </p:nvSpPr>
        <p:spPr>
          <a:xfrm>
            <a:off x="3271849" y="4984071"/>
            <a:ext cx="751088" cy="369332"/>
          </a:xfrm>
          <a:prstGeom prst="rect">
            <a:avLst/>
          </a:prstGeom>
          <a:noFill/>
        </p:spPr>
        <p:txBody>
          <a:bodyPr wrap="square" rtlCol="0">
            <a:spAutoFit/>
          </a:bodyPr>
          <a:lstStyle/>
          <a:p>
            <a:r>
              <a:rPr kumimoji="1" lang="en-US" altLang="ja-JP" b="1" dirty="0" err="1">
                <a:solidFill>
                  <a:srgbClr val="FF0000"/>
                </a:solidFill>
              </a:rPr>
              <a:t>Bz</a:t>
            </a:r>
            <a:endParaRPr kumimoji="1" lang="ja-JP" altLang="en-US" b="1" dirty="0">
              <a:solidFill>
                <a:srgbClr val="FF0000"/>
              </a:solidFill>
            </a:endParaRPr>
          </a:p>
        </p:txBody>
      </p:sp>
      <p:sp>
        <p:nvSpPr>
          <p:cNvPr id="8" name="テキスト ボックス 7">
            <a:extLst>
              <a:ext uri="{FF2B5EF4-FFF2-40B4-BE49-F238E27FC236}">
                <a16:creationId xmlns:a16="http://schemas.microsoft.com/office/drawing/2014/main" id="{04D633AC-05B0-A514-F197-FD8A111324AE}"/>
              </a:ext>
            </a:extLst>
          </p:cNvPr>
          <p:cNvSpPr txBox="1"/>
          <p:nvPr/>
        </p:nvSpPr>
        <p:spPr>
          <a:xfrm>
            <a:off x="7729359" y="6161591"/>
            <a:ext cx="2057458" cy="646331"/>
          </a:xfrm>
          <a:prstGeom prst="rect">
            <a:avLst/>
          </a:prstGeom>
          <a:noFill/>
        </p:spPr>
        <p:txBody>
          <a:bodyPr wrap="square" rtlCol="0">
            <a:spAutoFit/>
          </a:bodyPr>
          <a:lstStyle/>
          <a:p>
            <a:r>
              <a:rPr kumimoji="1" lang="en-US" altLang="ja-JP" b="1">
                <a:solidFill>
                  <a:srgbClr val="FF0000"/>
                </a:solidFill>
              </a:rPr>
              <a:t>Z</a:t>
            </a:r>
            <a:r>
              <a:rPr kumimoji="1" lang="ja-JP" altLang="en-US" b="1">
                <a:solidFill>
                  <a:srgbClr val="FF0000"/>
                </a:solidFill>
              </a:rPr>
              <a:t>軸方向傾斜磁場</a:t>
            </a:r>
            <a:endParaRPr kumimoji="1" lang="en-US" altLang="ja-JP" b="1">
              <a:solidFill>
                <a:srgbClr val="FF0000"/>
              </a:solidFill>
            </a:endParaRPr>
          </a:p>
          <a:p>
            <a:r>
              <a:rPr kumimoji="1" lang="en-US" altLang="ja-JP" b="1" u="sng">
                <a:solidFill>
                  <a:srgbClr val="FF0000"/>
                </a:solidFill>
              </a:rPr>
              <a:t>6.0179 [T/m]</a:t>
            </a:r>
            <a:endParaRPr kumimoji="1" lang="ja-JP" altLang="en-US" b="1" u="sng">
              <a:solidFill>
                <a:srgbClr val="FF0000"/>
              </a:solidFill>
            </a:endParaRPr>
          </a:p>
        </p:txBody>
      </p:sp>
      <p:sp>
        <p:nvSpPr>
          <p:cNvPr id="9" name="正方形/長方形 8">
            <a:extLst>
              <a:ext uri="{FF2B5EF4-FFF2-40B4-BE49-F238E27FC236}">
                <a16:creationId xmlns:a16="http://schemas.microsoft.com/office/drawing/2014/main" id="{B3A27F7C-66A5-52DB-F331-CC0050588685}"/>
              </a:ext>
            </a:extLst>
          </p:cNvPr>
          <p:cNvSpPr/>
          <p:nvPr/>
        </p:nvSpPr>
        <p:spPr>
          <a:xfrm>
            <a:off x="11051552" y="2613759"/>
            <a:ext cx="275633" cy="3249801"/>
          </a:xfrm>
          <a:prstGeom prst="rect">
            <a:avLst/>
          </a:prstGeom>
          <a:gradFill flip="none" rotWithShape="1">
            <a:gsLst>
              <a:gs pos="0">
                <a:srgbClr val="FF0000"/>
              </a:gs>
              <a:gs pos="50000">
                <a:srgbClr val="FF0000">
                  <a:tint val="44500"/>
                  <a:satMod val="160000"/>
                </a:srgbClr>
              </a:gs>
              <a:gs pos="100000">
                <a:srgbClr val="FF0000">
                  <a:tint val="23500"/>
                  <a:satMod val="160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EB937FA-8688-A6A8-6E1F-200F5456263F}"/>
              </a:ext>
            </a:extLst>
          </p:cNvPr>
          <p:cNvSpPr txBox="1"/>
          <p:nvPr/>
        </p:nvSpPr>
        <p:spPr>
          <a:xfrm>
            <a:off x="10993543" y="2244427"/>
            <a:ext cx="473646" cy="369332"/>
          </a:xfrm>
          <a:prstGeom prst="rect">
            <a:avLst/>
          </a:prstGeom>
          <a:noFill/>
        </p:spPr>
        <p:txBody>
          <a:bodyPr wrap="square" rtlCol="0">
            <a:spAutoFit/>
          </a:bodyPr>
          <a:lstStyle/>
          <a:p>
            <a:r>
              <a:rPr kumimoji="1" lang="ja-JP" altLang="en-US" b="1">
                <a:solidFill>
                  <a:srgbClr val="FF0000"/>
                </a:solidFill>
              </a:rPr>
              <a:t>大</a:t>
            </a:r>
          </a:p>
        </p:txBody>
      </p:sp>
      <p:sp>
        <p:nvSpPr>
          <p:cNvPr id="12" name="テキスト ボックス 11">
            <a:extLst>
              <a:ext uri="{FF2B5EF4-FFF2-40B4-BE49-F238E27FC236}">
                <a16:creationId xmlns:a16="http://schemas.microsoft.com/office/drawing/2014/main" id="{EFCDD69D-901D-D328-A32C-387A3456B7EF}"/>
              </a:ext>
            </a:extLst>
          </p:cNvPr>
          <p:cNvSpPr txBox="1"/>
          <p:nvPr/>
        </p:nvSpPr>
        <p:spPr>
          <a:xfrm>
            <a:off x="11025302" y="5863560"/>
            <a:ext cx="473646" cy="369332"/>
          </a:xfrm>
          <a:prstGeom prst="rect">
            <a:avLst/>
          </a:prstGeom>
          <a:noFill/>
        </p:spPr>
        <p:txBody>
          <a:bodyPr wrap="square" rtlCol="0">
            <a:spAutoFit/>
          </a:bodyPr>
          <a:lstStyle/>
          <a:p>
            <a:r>
              <a:rPr lang="ja-JP" altLang="en-US" b="1">
                <a:solidFill>
                  <a:srgbClr val="FF0000"/>
                </a:solidFill>
              </a:rPr>
              <a:t>小</a:t>
            </a:r>
            <a:endParaRPr kumimoji="1" lang="ja-JP" altLang="en-US" b="1">
              <a:solidFill>
                <a:srgbClr val="FF0000"/>
              </a:solidFill>
            </a:endParaRPr>
          </a:p>
        </p:txBody>
      </p:sp>
      <p:sp>
        <p:nvSpPr>
          <p:cNvPr id="7" name="テキスト ボックス 6">
            <a:extLst>
              <a:ext uri="{FF2B5EF4-FFF2-40B4-BE49-F238E27FC236}">
                <a16:creationId xmlns:a16="http://schemas.microsoft.com/office/drawing/2014/main" id="{C06144D3-218F-DC97-24C4-D0535B39874F}"/>
              </a:ext>
            </a:extLst>
          </p:cNvPr>
          <p:cNvSpPr txBox="1"/>
          <p:nvPr/>
        </p:nvSpPr>
        <p:spPr>
          <a:xfrm>
            <a:off x="8757575" y="4382083"/>
            <a:ext cx="2057458" cy="646331"/>
          </a:xfrm>
          <a:prstGeom prst="rect">
            <a:avLst/>
          </a:prstGeom>
          <a:noFill/>
        </p:spPr>
        <p:txBody>
          <a:bodyPr wrap="square" rtlCol="0">
            <a:spAutoFit/>
          </a:bodyPr>
          <a:lstStyle/>
          <a:p>
            <a:r>
              <a:rPr kumimoji="1" lang="en-US" altLang="ja-JP" b="1"/>
              <a:t>Z</a:t>
            </a:r>
            <a:r>
              <a:rPr kumimoji="1" lang="ja-JP" altLang="en-US" b="1"/>
              <a:t>軸方向傾斜磁場</a:t>
            </a:r>
            <a:r>
              <a:rPr kumimoji="1" lang="en-US" altLang="ja-JP" b="1"/>
              <a:t>0.1071[T/m]</a:t>
            </a:r>
          </a:p>
        </p:txBody>
      </p:sp>
      <p:sp>
        <p:nvSpPr>
          <p:cNvPr id="14" name="テキスト ボックス 13">
            <a:extLst>
              <a:ext uri="{FF2B5EF4-FFF2-40B4-BE49-F238E27FC236}">
                <a16:creationId xmlns:a16="http://schemas.microsoft.com/office/drawing/2014/main" id="{258537F9-30F4-6204-CA1A-03A71AA1B168}"/>
              </a:ext>
            </a:extLst>
          </p:cNvPr>
          <p:cNvSpPr txBox="1"/>
          <p:nvPr/>
        </p:nvSpPr>
        <p:spPr>
          <a:xfrm>
            <a:off x="673579" y="4400772"/>
            <a:ext cx="2057458" cy="646331"/>
          </a:xfrm>
          <a:prstGeom prst="rect">
            <a:avLst/>
          </a:prstGeom>
          <a:noFill/>
        </p:spPr>
        <p:txBody>
          <a:bodyPr wrap="square" rtlCol="0">
            <a:spAutoFit/>
          </a:bodyPr>
          <a:lstStyle/>
          <a:p>
            <a:r>
              <a:rPr lang="en-US" altLang="ja-JP" b="1"/>
              <a:t>Z</a:t>
            </a:r>
            <a:r>
              <a:rPr kumimoji="1" lang="ja-JP" altLang="en-US" b="1"/>
              <a:t>軸方向傾斜磁場</a:t>
            </a:r>
            <a:r>
              <a:rPr kumimoji="1" lang="en-US" altLang="ja-JP" b="1"/>
              <a:t>0.0667[T/m]</a:t>
            </a:r>
          </a:p>
        </p:txBody>
      </p:sp>
      <p:sp>
        <p:nvSpPr>
          <p:cNvPr id="15" name="テキスト ボックス 14">
            <a:extLst>
              <a:ext uri="{FF2B5EF4-FFF2-40B4-BE49-F238E27FC236}">
                <a16:creationId xmlns:a16="http://schemas.microsoft.com/office/drawing/2014/main" id="{7A672C39-0312-C20E-5651-3F867FE879D1}"/>
              </a:ext>
            </a:extLst>
          </p:cNvPr>
          <p:cNvSpPr txBox="1"/>
          <p:nvPr/>
        </p:nvSpPr>
        <p:spPr>
          <a:xfrm>
            <a:off x="0" y="6484756"/>
            <a:ext cx="2929491" cy="369332"/>
          </a:xfrm>
          <a:prstGeom prst="rect">
            <a:avLst/>
          </a:prstGeom>
          <a:noFill/>
        </p:spPr>
        <p:txBody>
          <a:bodyPr wrap="square" rtlCol="0">
            <a:spAutoFit/>
          </a:bodyPr>
          <a:lstStyle/>
          <a:p>
            <a:r>
              <a:rPr kumimoji="1" lang="ja-JP" altLang="en-US" dirty="0"/>
              <a:t>縦、横</a:t>
            </a:r>
            <a:r>
              <a:rPr lang="ja-JP" altLang="en-US" dirty="0"/>
              <a:t>、</a:t>
            </a:r>
            <a:r>
              <a:rPr kumimoji="1" lang="ja-JP" altLang="en-US" dirty="0"/>
              <a:t>共に</a:t>
            </a:r>
            <a:r>
              <a:rPr kumimoji="1" lang="en-US" altLang="ja-JP" dirty="0"/>
              <a:t>1</a:t>
            </a:r>
            <a:r>
              <a:rPr kumimoji="1" lang="ja-JP" altLang="en-US" dirty="0"/>
              <a:t>目盛り</a:t>
            </a:r>
            <a:r>
              <a:rPr kumimoji="1" lang="en-US" altLang="ja-JP" dirty="0"/>
              <a:t>1mm</a:t>
            </a:r>
            <a:endParaRPr kumimoji="1" lang="ja-JP" altLang="en-US" dirty="0"/>
          </a:p>
        </p:txBody>
      </p:sp>
      <p:sp>
        <p:nvSpPr>
          <p:cNvPr id="19" name="タイトル 1">
            <a:extLst>
              <a:ext uri="{FF2B5EF4-FFF2-40B4-BE49-F238E27FC236}">
                <a16:creationId xmlns:a16="http://schemas.microsoft.com/office/drawing/2014/main" id="{B1B315A0-09E5-40F1-88BB-CE0B270545EC}"/>
              </a:ext>
            </a:extLst>
          </p:cNvPr>
          <p:cNvSpPr>
            <a:spLocks noGrp="1"/>
          </p:cNvSpPr>
          <p:nvPr>
            <p:ph type="title"/>
          </p:nvPr>
        </p:nvSpPr>
        <p:spPr>
          <a:xfrm>
            <a:off x="838200" y="365125"/>
            <a:ext cx="10515600" cy="1325563"/>
          </a:xfrm>
        </p:spPr>
        <p:txBody>
          <a:bodyPr/>
          <a:lstStyle/>
          <a:p>
            <a:r>
              <a:rPr lang="ja-JP" altLang="en-US" dirty="0"/>
              <a:t>加振機を利用した粒子の誘導起電力実験</a:t>
            </a:r>
            <a:endParaRPr kumimoji="1" lang="ja-JP" altLang="en-US" dirty="0"/>
          </a:p>
        </p:txBody>
      </p:sp>
    </p:spTree>
    <p:extLst>
      <p:ext uri="{BB962C8B-B14F-4D97-AF65-F5344CB8AC3E}">
        <p14:creationId xmlns:p14="http://schemas.microsoft.com/office/powerpoint/2010/main" val="293840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lang="ja-JP" altLang="en-US" dirty="0">
                <a:solidFill>
                  <a:schemeClr val="bg2">
                    <a:lumMod val="90000"/>
                  </a:schemeClr>
                </a:solidFill>
              </a:rPr>
              <a:t>磁性ナノ粒子入り容器の作り方</a:t>
            </a:r>
            <a:endParaRPr lang="en-US" altLang="ja-JP" dirty="0">
              <a:solidFill>
                <a:schemeClr val="bg2">
                  <a:lumMod val="90000"/>
                </a:schemeClr>
              </a:solidFill>
            </a:endParaRPr>
          </a:p>
          <a:p>
            <a:r>
              <a:rPr lang="ja-JP" altLang="en-US" dirty="0">
                <a:solidFill>
                  <a:schemeClr val="bg2">
                    <a:lumMod val="90000"/>
                  </a:schemeClr>
                </a:solidFill>
              </a:rPr>
              <a:t>受信コイルの作り方</a:t>
            </a:r>
            <a:endParaRPr lang="en-US" altLang="ja-JP" dirty="0">
              <a:solidFill>
                <a:schemeClr val="bg2">
                  <a:lumMod val="90000"/>
                </a:schemeClr>
              </a:solidFill>
            </a:endParaRPr>
          </a:p>
          <a:p>
            <a:r>
              <a:rPr lang="ja-JP" altLang="en-US" dirty="0">
                <a:solidFill>
                  <a:schemeClr val="bg2">
                    <a:lumMod val="90000"/>
                  </a:schemeClr>
                </a:solidFill>
              </a:rPr>
              <a:t>ネオジム磁石が形成する傾斜磁場</a:t>
            </a:r>
            <a:endParaRPr lang="en-US" altLang="ja-JP" dirty="0">
              <a:solidFill>
                <a:schemeClr val="bg2">
                  <a:lumMod val="90000"/>
                </a:schemeClr>
              </a:solidFill>
            </a:endParaRPr>
          </a:p>
          <a:p>
            <a:r>
              <a:rPr lang="ja-JP" altLang="en-US" dirty="0"/>
              <a:t>加振機の能力調査</a:t>
            </a:r>
            <a:endParaRPr lang="en-US" altLang="ja-JP" dirty="0"/>
          </a:p>
          <a:p>
            <a:r>
              <a:rPr lang="ja-JP" altLang="en-US" dirty="0">
                <a:solidFill>
                  <a:schemeClr val="bg2">
                    <a:lumMod val="90000"/>
                  </a:schemeClr>
                </a:solidFill>
              </a:rPr>
              <a:t>実験機器の接続方法</a:t>
            </a:r>
            <a:endParaRPr lang="en-US" altLang="ja-JP" dirty="0">
              <a:solidFill>
                <a:schemeClr val="bg2">
                  <a:lumMod val="90000"/>
                </a:schemeClr>
              </a:solidFill>
            </a:endParaRPr>
          </a:p>
        </p:txBody>
      </p:sp>
      <p:sp>
        <p:nvSpPr>
          <p:cNvPr id="4" name="テキスト ボックス 3">
            <a:extLst>
              <a:ext uri="{FF2B5EF4-FFF2-40B4-BE49-F238E27FC236}">
                <a16:creationId xmlns:a16="http://schemas.microsoft.com/office/drawing/2014/main" id="{38E5FC48-EC14-41C8-9A8E-556C53F4ABCA}"/>
              </a:ext>
            </a:extLst>
          </p:cNvPr>
          <p:cNvSpPr txBox="1"/>
          <p:nvPr/>
        </p:nvSpPr>
        <p:spPr>
          <a:xfrm>
            <a:off x="9855200" y="6488668"/>
            <a:ext cx="2336800" cy="369332"/>
          </a:xfrm>
          <a:prstGeom prst="rect">
            <a:avLst/>
          </a:prstGeom>
          <a:noFill/>
        </p:spPr>
        <p:txBody>
          <a:bodyPr wrap="square" rtlCol="0">
            <a:spAutoFit/>
          </a:bodyPr>
          <a:lstStyle/>
          <a:p>
            <a:r>
              <a:rPr lang="en-US" altLang="ja-JP" dirty="0"/>
              <a:t>※</a:t>
            </a:r>
            <a:r>
              <a:rPr kumimoji="1" lang="ja-JP" altLang="en-US" dirty="0">
                <a:solidFill>
                  <a:srgbClr val="0070C0"/>
                </a:solidFill>
              </a:rPr>
              <a:t>青字</a:t>
            </a:r>
            <a:r>
              <a:rPr kumimoji="1" lang="ja-JP" altLang="en-US" dirty="0"/>
              <a:t>は作成が必要</a:t>
            </a:r>
          </a:p>
        </p:txBody>
      </p:sp>
    </p:spTree>
    <p:extLst>
      <p:ext uri="{BB962C8B-B14F-4D97-AF65-F5344CB8AC3E}">
        <p14:creationId xmlns:p14="http://schemas.microsoft.com/office/powerpoint/2010/main" val="311788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加振機（</a:t>
            </a:r>
            <a:r>
              <a:rPr kumimoji="1" lang="en-US" altLang="ja-JP" dirty="0"/>
              <a:t>MP-20</a:t>
            </a:r>
            <a:r>
              <a:rPr kumimoji="1" lang="ja-JP" altLang="en-US" dirty="0"/>
              <a:t>）の能力</a:t>
            </a:r>
            <a:br>
              <a:rPr kumimoji="1" lang="en-US" altLang="ja-JP" dirty="0"/>
            </a:br>
            <a:r>
              <a:rPr kumimoji="1" lang="en-US" altLang="ja-JP" dirty="0"/>
              <a:t>※</a:t>
            </a:r>
            <a:r>
              <a:rPr kumimoji="1" lang="ja-JP" altLang="en-US" dirty="0"/>
              <a:t>加振機本体のゲインは</a:t>
            </a:r>
            <a:r>
              <a:rPr kumimoji="1" lang="en-US" altLang="ja-JP" dirty="0"/>
              <a:t>MAX</a:t>
            </a:r>
            <a:endParaRPr kumimoji="1" lang="ja-JP" altLang="en-US" dirty="0"/>
          </a:p>
        </p:txBody>
      </p:sp>
      <p:pic>
        <p:nvPicPr>
          <p:cNvPr id="4" name="図 3">
            <a:extLst>
              <a:ext uri="{FF2B5EF4-FFF2-40B4-BE49-F238E27FC236}">
                <a16:creationId xmlns:a16="http://schemas.microsoft.com/office/drawing/2014/main" id="{74335F50-B6D8-4E11-B9EC-5B8A5FEF2B0A}"/>
              </a:ext>
            </a:extLst>
          </p:cNvPr>
          <p:cNvPicPr>
            <a:picLocks noChangeAspect="1"/>
          </p:cNvPicPr>
          <p:nvPr/>
        </p:nvPicPr>
        <p:blipFill>
          <a:blip r:embed="rId2"/>
          <a:stretch>
            <a:fillRect/>
          </a:stretch>
        </p:blipFill>
        <p:spPr>
          <a:xfrm>
            <a:off x="582685" y="2606879"/>
            <a:ext cx="10771115" cy="3885996"/>
          </a:xfrm>
          <a:prstGeom prst="rect">
            <a:avLst/>
          </a:prstGeom>
        </p:spPr>
      </p:pic>
      <p:sp>
        <p:nvSpPr>
          <p:cNvPr id="5" name="テキスト ボックス 4">
            <a:extLst>
              <a:ext uri="{FF2B5EF4-FFF2-40B4-BE49-F238E27FC236}">
                <a16:creationId xmlns:a16="http://schemas.microsoft.com/office/drawing/2014/main" id="{E696525D-7089-4D15-8578-7531999ADE72}"/>
              </a:ext>
            </a:extLst>
          </p:cNvPr>
          <p:cNvSpPr txBox="1"/>
          <p:nvPr/>
        </p:nvSpPr>
        <p:spPr>
          <a:xfrm>
            <a:off x="6637865" y="6488668"/>
            <a:ext cx="5554135" cy="369332"/>
          </a:xfrm>
          <a:prstGeom prst="rect">
            <a:avLst/>
          </a:prstGeom>
          <a:noFill/>
        </p:spPr>
        <p:txBody>
          <a:bodyPr wrap="square" rtlCol="0">
            <a:spAutoFit/>
          </a:bodyPr>
          <a:lstStyle/>
          <a:p>
            <a:r>
              <a:rPr kumimoji="1" lang="ja-JP" altLang="en-US" dirty="0"/>
              <a:t>このグラフの作成法は</a:t>
            </a:r>
            <a:r>
              <a:rPr kumimoji="1" lang="ja-JP" altLang="en-US" dirty="0">
                <a:hlinkClick r:id="rId3" action="ppaction://hlinkpres?slideindex=1&amp;slidetitle="/>
              </a:rPr>
              <a:t>加振機の能力調査実験</a:t>
            </a:r>
            <a:r>
              <a:rPr kumimoji="1" lang="ja-JP" altLang="en-US" dirty="0"/>
              <a:t>を参照</a:t>
            </a:r>
          </a:p>
        </p:txBody>
      </p:sp>
    </p:spTree>
    <p:extLst>
      <p:ext uri="{BB962C8B-B14F-4D97-AF65-F5344CB8AC3E}">
        <p14:creationId xmlns:p14="http://schemas.microsoft.com/office/powerpoint/2010/main" val="172411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スライド４のグラフを参考にして、</a:t>
            </a:r>
            <a:r>
              <a:rPr kumimoji="1" lang="ja-JP" altLang="en-US" b="1" dirty="0"/>
              <a:t>周波数</a:t>
            </a:r>
            <a:r>
              <a:rPr kumimoji="1" lang="ja-JP" altLang="en-US" dirty="0"/>
              <a:t>と</a:t>
            </a:r>
            <a:r>
              <a:rPr kumimoji="1" lang="ja-JP" altLang="en-US" b="1" dirty="0"/>
              <a:t>振動変位</a:t>
            </a:r>
            <a:r>
              <a:rPr kumimoji="1" lang="ja-JP" altLang="en-US" dirty="0"/>
              <a:t>を定めて粒子を振動させる。</a:t>
            </a:r>
            <a:br>
              <a:rPr kumimoji="1" lang="en-US" altLang="ja-JP" dirty="0"/>
            </a:br>
            <a:br>
              <a:rPr kumimoji="1" lang="en-US" altLang="ja-JP" dirty="0"/>
            </a:br>
            <a:r>
              <a:rPr kumimoji="1" lang="en-US" altLang="ja-JP" dirty="0"/>
              <a:t>ex:100Hz</a:t>
            </a:r>
            <a:r>
              <a:rPr kumimoji="1" lang="ja-JP" altLang="en-US" dirty="0"/>
              <a:t>で約</a:t>
            </a:r>
            <a:r>
              <a:rPr kumimoji="1" lang="en-US" altLang="ja-JP" dirty="0"/>
              <a:t>400μm</a:t>
            </a:r>
            <a:r>
              <a:rPr kumimoji="1" lang="ja-JP" altLang="en-US" dirty="0"/>
              <a:t>振動させたければ、入力電圧を</a:t>
            </a:r>
            <a:r>
              <a:rPr kumimoji="1" lang="en-US" altLang="ja-JP" dirty="0"/>
              <a:t>450mVpp</a:t>
            </a:r>
            <a:r>
              <a:rPr kumimoji="1" lang="ja-JP" altLang="en-US" dirty="0"/>
              <a:t>に設定する。</a:t>
            </a:r>
            <a:r>
              <a:rPr kumimoji="1" lang="en-US" altLang="ja-JP" dirty="0"/>
              <a:t>(FG</a:t>
            </a:r>
            <a:r>
              <a:rPr kumimoji="1" lang="ja-JP" altLang="en-US" dirty="0"/>
              <a:t>の設定</a:t>
            </a:r>
            <a:r>
              <a:rPr kumimoji="1" lang="en-US" altLang="ja-JP" dirty="0"/>
              <a:t>)</a:t>
            </a:r>
            <a:endParaRPr kumimoji="1" lang="ja-JP" altLang="en-US" dirty="0"/>
          </a:p>
        </p:txBody>
      </p:sp>
      <p:pic>
        <p:nvPicPr>
          <p:cNvPr id="6" name="図 5">
            <a:extLst>
              <a:ext uri="{FF2B5EF4-FFF2-40B4-BE49-F238E27FC236}">
                <a16:creationId xmlns:a16="http://schemas.microsoft.com/office/drawing/2014/main" id="{D740BEFB-8D56-4BEF-B306-ACF722CD89E8}"/>
              </a:ext>
            </a:extLst>
          </p:cNvPr>
          <p:cNvPicPr>
            <a:picLocks noChangeAspect="1"/>
          </p:cNvPicPr>
          <p:nvPr/>
        </p:nvPicPr>
        <p:blipFill>
          <a:blip r:embed="rId2"/>
          <a:stretch>
            <a:fillRect/>
          </a:stretch>
        </p:blipFill>
        <p:spPr>
          <a:xfrm>
            <a:off x="1650999" y="3775005"/>
            <a:ext cx="8051800" cy="2904923"/>
          </a:xfrm>
          <a:prstGeom prst="rect">
            <a:avLst/>
          </a:prstGeom>
        </p:spPr>
      </p:pic>
      <p:sp>
        <p:nvSpPr>
          <p:cNvPr id="7" name="楕円 6">
            <a:extLst>
              <a:ext uri="{FF2B5EF4-FFF2-40B4-BE49-F238E27FC236}">
                <a16:creationId xmlns:a16="http://schemas.microsoft.com/office/drawing/2014/main" id="{D183B0DA-3C30-41DD-B135-1D2EA76CB508}"/>
              </a:ext>
            </a:extLst>
          </p:cNvPr>
          <p:cNvSpPr/>
          <p:nvPr/>
        </p:nvSpPr>
        <p:spPr>
          <a:xfrm>
            <a:off x="3987799" y="5460999"/>
            <a:ext cx="84667" cy="9313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985512DC-7A9C-4146-9067-495EF71D221A}"/>
              </a:ext>
            </a:extLst>
          </p:cNvPr>
          <p:cNvCxnSpPr>
            <a:cxnSpLocks/>
            <a:endCxn id="7" idx="2"/>
          </p:cNvCxnSpPr>
          <p:nvPr/>
        </p:nvCxnSpPr>
        <p:spPr>
          <a:xfrm>
            <a:off x="2252133" y="5503333"/>
            <a:ext cx="1735666" cy="4233"/>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1CF5BD4-45DF-4AE1-B7C5-2EF7DC5EC2DC}"/>
              </a:ext>
            </a:extLst>
          </p:cNvPr>
          <p:cNvCxnSpPr>
            <a:cxnSpLocks/>
          </p:cNvCxnSpPr>
          <p:nvPr/>
        </p:nvCxnSpPr>
        <p:spPr>
          <a:xfrm>
            <a:off x="4030132" y="5554132"/>
            <a:ext cx="0" cy="622831"/>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C1142CCD-4AF2-49CD-A6C2-8D2F0B353813}"/>
              </a:ext>
            </a:extLst>
          </p:cNvPr>
          <p:cNvSpPr/>
          <p:nvPr/>
        </p:nvSpPr>
        <p:spPr>
          <a:xfrm>
            <a:off x="9008533" y="4842933"/>
            <a:ext cx="694266" cy="203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0751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lang="ja-JP" altLang="en-US" dirty="0">
                <a:solidFill>
                  <a:schemeClr val="bg2">
                    <a:lumMod val="90000"/>
                  </a:schemeClr>
                </a:solidFill>
              </a:rPr>
              <a:t>磁性ナノ粒子入り容器の作り方</a:t>
            </a:r>
            <a:endParaRPr lang="en-US" altLang="ja-JP" dirty="0">
              <a:solidFill>
                <a:schemeClr val="bg2">
                  <a:lumMod val="90000"/>
                </a:schemeClr>
              </a:solidFill>
            </a:endParaRPr>
          </a:p>
          <a:p>
            <a:r>
              <a:rPr lang="ja-JP" altLang="en-US" dirty="0">
                <a:solidFill>
                  <a:schemeClr val="bg2">
                    <a:lumMod val="90000"/>
                  </a:schemeClr>
                </a:solidFill>
              </a:rPr>
              <a:t>受信コイルの作り方</a:t>
            </a:r>
            <a:endParaRPr lang="en-US" altLang="ja-JP" dirty="0">
              <a:solidFill>
                <a:schemeClr val="bg2">
                  <a:lumMod val="90000"/>
                </a:schemeClr>
              </a:solidFill>
            </a:endParaRPr>
          </a:p>
          <a:p>
            <a:r>
              <a:rPr lang="ja-JP" altLang="en-US" dirty="0">
                <a:solidFill>
                  <a:schemeClr val="bg2">
                    <a:lumMod val="90000"/>
                  </a:schemeClr>
                </a:solidFill>
              </a:rPr>
              <a:t>ネオジム磁石が形成する傾斜磁場</a:t>
            </a:r>
            <a:endParaRPr lang="en-US" altLang="ja-JP" dirty="0">
              <a:solidFill>
                <a:schemeClr val="bg2">
                  <a:lumMod val="90000"/>
                </a:schemeClr>
              </a:solidFill>
            </a:endParaRPr>
          </a:p>
          <a:p>
            <a:r>
              <a:rPr lang="ja-JP" altLang="en-US" dirty="0">
                <a:solidFill>
                  <a:schemeClr val="bg2">
                    <a:lumMod val="90000"/>
                  </a:schemeClr>
                </a:solidFill>
              </a:rPr>
              <a:t>加振機の能力調査</a:t>
            </a:r>
            <a:endParaRPr lang="en-US" altLang="ja-JP" dirty="0">
              <a:solidFill>
                <a:schemeClr val="bg2">
                  <a:lumMod val="90000"/>
                </a:schemeClr>
              </a:solidFill>
            </a:endParaRPr>
          </a:p>
          <a:p>
            <a:r>
              <a:rPr lang="ja-JP" altLang="en-US" dirty="0"/>
              <a:t>実験機器の接続方法</a:t>
            </a:r>
            <a:endParaRPr lang="en-US" altLang="ja-JP" dirty="0"/>
          </a:p>
        </p:txBody>
      </p:sp>
      <p:sp>
        <p:nvSpPr>
          <p:cNvPr id="4" name="テキスト ボックス 3">
            <a:extLst>
              <a:ext uri="{FF2B5EF4-FFF2-40B4-BE49-F238E27FC236}">
                <a16:creationId xmlns:a16="http://schemas.microsoft.com/office/drawing/2014/main" id="{38E5FC48-EC14-41C8-9A8E-556C53F4ABCA}"/>
              </a:ext>
            </a:extLst>
          </p:cNvPr>
          <p:cNvSpPr txBox="1"/>
          <p:nvPr/>
        </p:nvSpPr>
        <p:spPr>
          <a:xfrm>
            <a:off x="9855200" y="6488668"/>
            <a:ext cx="2336800" cy="369332"/>
          </a:xfrm>
          <a:prstGeom prst="rect">
            <a:avLst/>
          </a:prstGeom>
          <a:noFill/>
        </p:spPr>
        <p:txBody>
          <a:bodyPr wrap="square" rtlCol="0">
            <a:spAutoFit/>
          </a:bodyPr>
          <a:lstStyle/>
          <a:p>
            <a:r>
              <a:rPr lang="en-US" altLang="ja-JP" dirty="0"/>
              <a:t>※</a:t>
            </a:r>
            <a:r>
              <a:rPr kumimoji="1" lang="ja-JP" altLang="en-US" dirty="0">
                <a:solidFill>
                  <a:srgbClr val="0070C0"/>
                </a:solidFill>
              </a:rPr>
              <a:t>青字</a:t>
            </a:r>
            <a:r>
              <a:rPr kumimoji="1" lang="ja-JP" altLang="en-US" dirty="0"/>
              <a:t>は作成が必要</a:t>
            </a:r>
          </a:p>
        </p:txBody>
      </p:sp>
    </p:spTree>
    <p:extLst>
      <p:ext uri="{BB962C8B-B14F-4D97-AF65-F5344CB8AC3E}">
        <p14:creationId xmlns:p14="http://schemas.microsoft.com/office/powerpoint/2010/main" val="98837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実験機器の接続方法（ブロック図）</a:t>
            </a:r>
          </a:p>
        </p:txBody>
      </p:sp>
      <p:sp>
        <p:nvSpPr>
          <p:cNvPr id="6" name="テキスト ボックス 5">
            <a:extLst>
              <a:ext uri="{FF2B5EF4-FFF2-40B4-BE49-F238E27FC236}">
                <a16:creationId xmlns:a16="http://schemas.microsoft.com/office/drawing/2014/main" id="{613899B6-1705-4236-8F82-23EC7159EF30}"/>
              </a:ext>
            </a:extLst>
          </p:cNvPr>
          <p:cNvSpPr txBox="1"/>
          <p:nvPr/>
        </p:nvSpPr>
        <p:spPr>
          <a:xfrm>
            <a:off x="5481918" y="6295578"/>
            <a:ext cx="1482481" cy="369332"/>
          </a:xfrm>
          <a:prstGeom prst="rect">
            <a:avLst/>
          </a:prstGeom>
          <a:noFill/>
        </p:spPr>
        <p:txBody>
          <a:bodyPr wrap="square" rtlCol="0">
            <a:spAutoFit/>
          </a:bodyPr>
          <a:lstStyle/>
          <a:p>
            <a:r>
              <a:rPr lang="ja-JP" altLang="en-US" dirty="0"/>
              <a:t>ブロック図</a:t>
            </a:r>
            <a:endParaRPr kumimoji="1" lang="ja-JP" altLang="en-US" dirty="0"/>
          </a:p>
        </p:txBody>
      </p:sp>
      <p:sp>
        <p:nvSpPr>
          <p:cNvPr id="7" name="正方形/長方形 6">
            <a:extLst>
              <a:ext uri="{FF2B5EF4-FFF2-40B4-BE49-F238E27FC236}">
                <a16:creationId xmlns:a16="http://schemas.microsoft.com/office/drawing/2014/main" id="{AC143AEE-F3B4-46D5-AD05-D81C4B129C46}"/>
              </a:ext>
            </a:extLst>
          </p:cNvPr>
          <p:cNvSpPr/>
          <p:nvPr/>
        </p:nvSpPr>
        <p:spPr>
          <a:xfrm>
            <a:off x="4332043" y="3186952"/>
            <a:ext cx="1228164" cy="4840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加振器</a:t>
            </a:r>
          </a:p>
        </p:txBody>
      </p:sp>
      <p:sp>
        <p:nvSpPr>
          <p:cNvPr id="8" name="正方形/長方形 7">
            <a:extLst>
              <a:ext uri="{FF2B5EF4-FFF2-40B4-BE49-F238E27FC236}">
                <a16:creationId xmlns:a16="http://schemas.microsoft.com/office/drawing/2014/main" id="{1930D40E-53B1-4303-A8C4-BFF07B47590A}"/>
              </a:ext>
            </a:extLst>
          </p:cNvPr>
          <p:cNvSpPr/>
          <p:nvPr/>
        </p:nvSpPr>
        <p:spPr>
          <a:xfrm>
            <a:off x="4086243" y="5388312"/>
            <a:ext cx="1529380" cy="60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ローパスフィルター</a:t>
            </a:r>
          </a:p>
        </p:txBody>
      </p:sp>
      <p:sp>
        <p:nvSpPr>
          <p:cNvPr id="9" name="正方形/長方形 8">
            <a:extLst>
              <a:ext uri="{FF2B5EF4-FFF2-40B4-BE49-F238E27FC236}">
                <a16:creationId xmlns:a16="http://schemas.microsoft.com/office/drawing/2014/main" id="{BF62B184-73CB-4805-B57F-14E34A65EFB4}"/>
              </a:ext>
            </a:extLst>
          </p:cNvPr>
          <p:cNvSpPr/>
          <p:nvPr/>
        </p:nvSpPr>
        <p:spPr>
          <a:xfrm>
            <a:off x="7167500" y="5384391"/>
            <a:ext cx="1298486" cy="60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増幅器</a:t>
            </a:r>
          </a:p>
        </p:txBody>
      </p:sp>
      <p:sp>
        <p:nvSpPr>
          <p:cNvPr id="10" name="正方形/長方形 9">
            <a:extLst>
              <a:ext uri="{FF2B5EF4-FFF2-40B4-BE49-F238E27FC236}">
                <a16:creationId xmlns:a16="http://schemas.microsoft.com/office/drawing/2014/main" id="{9B4BDAD6-CFA0-4AB7-9BA1-089DCC16B8C0}"/>
              </a:ext>
            </a:extLst>
          </p:cNvPr>
          <p:cNvSpPr/>
          <p:nvPr/>
        </p:nvSpPr>
        <p:spPr>
          <a:xfrm>
            <a:off x="1040793" y="5384392"/>
            <a:ext cx="1298486" cy="60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オシロスコープ</a:t>
            </a:r>
          </a:p>
        </p:txBody>
      </p:sp>
      <p:sp>
        <p:nvSpPr>
          <p:cNvPr id="12" name="正方形/長方形 11">
            <a:extLst>
              <a:ext uri="{FF2B5EF4-FFF2-40B4-BE49-F238E27FC236}">
                <a16:creationId xmlns:a16="http://schemas.microsoft.com/office/drawing/2014/main" id="{331E6382-79FA-4205-8CE8-69926E5920C9}"/>
              </a:ext>
            </a:extLst>
          </p:cNvPr>
          <p:cNvSpPr/>
          <p:nvPr/>
        </p:nvSpPr>
        <p:spPr>
          <a:xfrm>
            <a:off x="9015383" y="3192608"/>
            <a:ext cx="1717237" cy="480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受信コイル</a:t>
            </a:r>
          </a:p>
        </p:txBody>
      </p:sp>
      <p:cxnSp>
        <p:nvCxnSpPr>
          <p:cNvPr id="13" name="直線コネクタ 12">
            <a:extLst>
              <a:ext uri="{FF2B5EF4-FFF2-40B4-BE49-F238E27FC236}">
                <a16:creationId xmlns:a16="http://schemas.microsoft.com/office/drawing/2014/main" id="{C1BAC62C-4D84-4FDB-9CD9-827A3841084E}"/>
              </a:ext>
            </a:extLst>
          </p:cNvPr>
          <p:cNvCxnSpPr>
            <a:cxnSpLocks/>
            <a:stCxn id="9" idx="1"/>
            <a:endCxn id="8" idx="3"/>
          </p:cNvCxnSpPr>
          <p:nvPr/>
        </p:nvCxnSpPr>
        <p:spPr>
          <a:xfrm flipH="1">
            <a:off x="5615623" y="5687674"/>
            <a:ext cx="1551877" cy="3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299D3BE-9EF2-45CA-8EA1-7095BD937DBA}"/>
              </a:ext>
            </a:extLst>
          </p:cNvPr>
          <p:cNvCxnSpPr>
            <a:cxnSpLocks/>
            <a:stCxn id="7" idx="1"/>
            <a:endCxn id="25" idx="3"/>
          </p:cNvCxnSpPr>
          <p:nvPr/>
        </p:nvCxnSpPr>
        <p:spPr>
          <a:xfrm flipH="1">
            <a:off x="2339279" y="3428999"/>
            <a:ext cx="199276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8385F44-457E-4D22-BF59-CB25EAF2D5D0}"/>
              </a:ext>
            </a:extLst>
          </p:cNvPr>
          <p:cNvCxnSpPr>
            <a:cxnSpLocks/>
            <a:stCxn id="10" idx="3"/>
            <a:endCxn id="8" idx="1"/>
          </p:cNvCxnSpPr>
          <p:nvPr/>
        </p:nvCxnSpPr>
        <p:spPr>
          <a:xfrm>
            <a:off x="2339279" y="5687675"/>
            <a:ext cx="1746964" cy="39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662206A0-2D9E-4705-9386-DD9DA33E6357}"/>
              </a:ext>
            </a:extLst>
          </p:cNvPr>
          <p:cNvSpPr/>
          <p:nvPr/>
        </p:nvSpPr>
        <p:spPr>
          <a:xfrm>
            <a:off x="7004113" y="2626292"/>
            <a:ext cx="1717237" cy="480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ネオジム磁石</a:t>
            </a:r>
          </a:p>
        </p:txBody>
      </p:sp>
      <p:sp>
        <p:nvSpPr>
          <p:cNvPr id="17" name="正方形/長方形 16">
            <a:extLst>
              <a:ext uri="{FF2B5EF4-FFF2-40B4-BE49-F238E27FC236}">
                <a16:creationId xmlns:a16="http://schemas.microsoft.com/office/drawing/2014/main" id="{F19120BD-ACD2-4C94-A642-F52D8949B786}"/>
              </a:ext>
            </a:extLst>
          </p:cNvPr>
          <p:cNvSpPr/>
          <p:nvPr/>
        </p:nvSpPr>
        <p:spPr>
          <a:xfrm>
            <a:off x="7004114" y="3185859"/>
            <a:ext cx="1717237" cy="480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磁性ナノ粒子</a:t>
            </a:r>
          </a:p>
        </p:txBody>
      </p:sp>
      <p:cxnSp>
        <p:nvCxnSpPr>
          <p:cNvPr id="18" name="直線コネクタ 17">
            <a:extLst>
              <a:ext uri="{FF2B5EF4-FFF2-40B4-BE49-F238E27FC236}">
                <a16:creationId xmlns:a16="http://schemas.microsoft.com/office/drawing/2014/main" id="{DED8E413-2BCF-4866-B4CF-3FF208F6AEBD}"/>
              </a:ext>
            </a:extLst>
          </p:cNvPr>
          <p:cNvCxnSpPr>
            <a:cxnSpLocks/>
            <a:stCxn id="17" idx="1"/>
            <a:endCxn id="7" idx="3"/>
          </p:cNvCxnSpPr>
          <p:nvPr/>
        </p:nvCxnSpPr>
        <p:spPr>
          <a:xfrm flipH="1">
            <a:off x="5560207" y="3426171"/>
            <a:ext cx="1443907" cy="28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2E104AE8-7AFE-4B05-9A52-C3D8416A75D4}"/>
              </a:ext>
            </a:extLst>
          </p:cNvPr>
          <p:cNvSpPr/>
          <p:nvPr/>
        </p:nvSpPr>
        <p:spPr>
          <a:xfrm>
            <a:off x="7004113" y="3760982"/>
            <a:ext cx="1717237" cy="480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ネオジム磁石</a:t>
            </a:r>
          </a:p>
        </p:txBody>
      </p:sp>
      <p:cxnSp>
        <p:nvCxnSpPr>
          <p:cNvPr id="20" name="直線コネクタ 19">
            <a:extLst>
              <a:ext uri="{FF2B5EF4-FFF2-40B4-BE49-F238E27FC236}">
                <a16:creationId xmlns:a16="http://schemas.microsoft.com/office/drawing/2014/main" id="{BA005882-6388-40F0-AABA-5FE08372DC43}"/>
              </a:ext>
            </a:extLst>
          </p:cNvPr>
          <p:cNvCxnSpPr>
            <a:cxnSpLocks/>
          </p:cNvCxnSpPr>
          <p:nvPr/>
        </p:nvCxnSpPr>
        <p:spPr>
          <a:xfrm>
            <a:off x="11353800" y="3432919"/>
            <a:ext cx="0" cy="22547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768B8D5-D0B0-42D3-BEF0-9A0E9B1481DD}"/>
              </a:ext>
            </a:extLst>
          </p:cNvPr>
          <p:cNvCxnSpPr>
            <a:cxnSpLocks/>
            <a:stCxn id="12" idx="3"/>
          </p:cNvCxnSpPr>
          <p:nvPr/>
        </p:nvCxnSpPr>
        <p:spPr>
          <a:xfrm>
            <a:off x="10732620" y="3432920"/>
            <a:ext cx="6211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53D1032-68AB-4300-B3E3-31337B7FBF20}"/>
              </a:ext>
            </a:extLst>
          </p:cNvPr>
          <p:cNvSpPr/>
          <p:nvPr/>
        </p:nvSpPr>
        <p:spPr>
          <a:xfrm>
            <a:off x="1040793" y="3125717"/>
            <a:ext cx="1298486" cy="6065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FG</a:t>
            </a:r>
            <a:endParaRPr kumimoji="1" lang="ja-JP" altLang="en-US" b="1" dirty="0">
              <a:solidFill>
                <a:schemeClr val="tx1"/>
              </a:solidFill>
            </a:endParaRPr>
          </a:p>
        </p:txBody>
      </p:sp>
      <p:sp>
        <p:nvSpPr>
          <p:cNvPr id="27" name="円弧 26">
            <a:extLst>
              <a:ext uri="{FF2B5EF4-FFF2-40B4-BE49-F238E27FC236}">
                <a16:creationId xmlns:a16="http://schemas.microsoft.com/office/drawing/2014/main" id="{FD3C27A8-24F9-40A4-9039-895CD0AF3DE3}"/>
              </a:ext>
            </a:extLst>
          </p:cNvPr>
          <p:cNvSpPr/>
          <p:nvPr/>
        </p:nvSpPr>
        <p:spPr>
          <a:xfrm>
            <a:off x="8579287" y="3308282"/>
            <a:ext cx="251013" cy="253587"/>
          </a:xfrm>
          <a:prstGeom prst="arc">
            <a:avLst>
              <a:gd name="adj1" fmla="val 18898196"/>
              <a:gd name="adj2" fmla="val 250652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B61A3F9B-8AE8-4CA8-91CB-6D0BB81DB224}"/>
              </a:ext>
            </a:extLst>
          </p:cNvPr>
          <p:cNvSpPr/>
          <p:nvPr/>
        </p:nvSpPr>
        <p:spPr>
          <a:xfrm>
            <a:off x="8652469" y="3188687"/>
            <a:ext cx="317281" cy="480623"/>
          </a:xfrm>
          <a:prstGeom prst="arc">
            <a:avLst>
              <a:gd name="adj1" fmla="val 18252181"/>
              <a:gd name="adj2" fmla="val 32170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4CC9738-5800-4E86-A365-28FFEA0113E1}"/>
              </a:ext>
            </a:extLst>
          </p:cNvPr>
          <p:cNvSpPr txBox="1"/>
          <p:nvPr/>
        </p:nvSpPr>
        <p:spPr>
          <a:xfrm>
            <a:off x="2359048" y="5682214"/>
            <a:ext cx="813977" cy="369332"/>
          </a:xfrm>
          <a:prstGeom prst="rect">
            <a:avLst/>
          </a:prstGeom>
          <a:noFill/>
        </p:spPr>
        <p:txBody>
          <a:bodyPr wrap="square" rtlCol="0">
            <a:spAutoFit/>
          </a:bodyPr>
          <a:lstStyle/>
          <a:p>
            <a:r>
              <a:rPr kumimoji="1" lang="en-US" altLang="ja-JP" dirty="0"/>
              <a:t>CH</a:t>
            </a:r>
            <a:r>
              <a:rPr lang="en-US" altLang="ja-JP" dirty="0"/>
              <a:t>4</a:t>
            </a:r>
            <a:endParaRPr kumimoji="1" lang="ja-JP" altLang="en-US" dirty="0"/>
          </a:p>
        </p:txBody>
      </p:sp>
      <p:sp>
        <p:nvSpPr>
          <p:cNvPr id="33" name="テキスト ボックス 32">
            <a:extLst>
              <a:ext uri="{FF2B5EF4-FFF2-40B4-BE49-F238E27FC236}">
                <a16:creationId xmlns:a16="http://schemas.microsoft.com/office/drawing/2014/main" id="{093ABFBC-2BEA-4BA9-8243-24026E79411F}"/>
              </a:ext>
            </a:extLst>
          </p:cNvPr>
          <p:cNvSpPr txBox="1"/>
          <p:nvPr/>
        </p:nvSpPr>
        <p:spPr>
          <a:xfrm>
            <a:off x="3700886" y="4781406"/>
            <a:ext cx="2871011" cy="646331"/>
          </a:xfrm>
          <a:prstGeom prst="rect">
            <a:avLst/>
          </a:prstGeom>
          <a:noFill/>
        </p:spPr>
        <p:txBody>
          <a:bodyPr wrap="square" rtlCol="0">
            <a:spAutoFit/>
          </a:bodyPr>
          <a:lstStyle/>
          <a:p>
            <a:r>
              <a:rPr kumimoji="1" lang="ja-JP" altLang="en-US" dirty="0"/>
              <a:t>振動周波数に対応して値を変更する</a:t>
            </a:r>
          </a:p>
        </p:txBody>
      </p:sp>
      <p:cxnSp>
        <p:nvCxnSpPr>
          <p:cNvPr id="35" name="直線コネクタ 34">
            <a:extLst>
              <a:ext uri="{FF2B5EF4-FFF2-40B4-BE49-F238E27FC236}">
                <a16:creationId xmlns:a16="http://schemas.microsoft.com/office/drawing/2014/main" id="{4E31E46C-8570-4962-B513-792EFBF21AD4}"/>
              </a:ext>
            </a:extLst>
          </p:cNvPr>
          <p:cNvCxnSpPr>
            <a:cxnSpLocks/>
            <a:stCxn id="9" idx="3"/>
          </p:cNvCxnSpPr>
          <p:nvPr/>
        </p:nvCxnSpPr>
        <p:spPr>
          <a:xfrm>
            <a:off x="8465986" y="5687674"/>
            <a:ext cx="2907583" cy="13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B41D913D-39E8-4252-908E-6B07605CD19E}"/>
              </a:ext>
            </a:extLst>
          </p:cNvPr>
          <p:cNvSpPr txBox="1"/>
          <p:nvPr/>
        </p:nvSpPr>
        <p:spPr>
          <a:xfrm>
            <a:off x="7406701" y="5967259"/>
            <a:ext cx="912059" cy="369332"/>
          </a:xfrm>
          <a:prstGeom prst="rect">
            <a:avLst/>
          </a:prstGeom>
          <a:noFill/>
        </p:spPr>
        <p:txBody>
          <a:bodyPr wrap="square" rtlCol="0">
            <a:spAutoFit/>
          </a:bodyPr>
          <a:lstStyle/>
          <a:p>
            <a:r>
              <a:rPr kumimoji="1" lang="en-US" altLang="ja-JP" dirty="0"/>
              <a:t>100</a:t>
            </a:r>
            <a:r>
              <a:rPr kumimoji="1" lang="ja-JP" altLang="en-US" dirty="0"/>
              <a:t>倍</a:t>
            </a:r>
          </a:p>
        </p:txBody>
      </p:sp>
    </p:spTree>
    <p:extLst>
      <p:ext uri="{BB962C8B-B14F-4D97-AF65-F5344CB8AC3E}">
        <p14:creationId xmlns:p14="http://schemas.microsoft.com/office/powerpoint/2010/main" val="276476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実験機器の接続方法</a:t>
            </a:r>
            <a:br>
              <a:rPr kumimoji="1" lang="en-US" altLang="ja-JP" dirty="0"/>
            </a:br>
            <a:r>
              <a:rPr kumimoji="1" lang="ja-JP" altLang="en-US" dirty="0"/>
              <a:t>（全体写真）</a:t>
            </a:r>
          </a:p>
        </p:txBody>
      </p:sp>
      <p:pic>
        <p:nvPicPr>
          <p:cNvPr id="2050" name="Picture 2" descr="https://attachments.office.net/owa/ce232031%40meiji.ac.jp/service.svc/s/GetAttachmentThumbnail?id=AAMkADU5MTQyYzJkLTg1YTgtNDJlOS1hZWQzLTdiMmJjN2MwYjQ4OABGAAAAAADy1W1tlkEUSpJsslfH8TqsBwCykzX1m9ncRYIbUAItixKwAAAAAAEMAACykzX1m9ncRYIbUAItixKwAASrchVQAAABEgAQAER2VYeQOPVLtTozpdb44eo%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0EA7F7B6-D5A7-4B76-B6DE-1D88FCB48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273" y="1485106"/>
            <a:ext cx="6982548" cy="5236912"/>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898C7B4C-1FE3-4BED-8E4F-2DC07D179061}"/>
              </a:ext>
            </a:extLst>
          </p:cNvPr>
          <p:cNvSpPr txBox="1"/>
          <p:nvPr/>
        </p:nvSpPr>
        <p:spPr>
          <a:xfrm>
            <a:off x="4882515" y="3386974"/>
            <a:ext cx="1123104" cy="253916"/>
          </a:xfrm>
          <a:prstGeom prst="rect">
            <a:avLst/>
          </a:prstGeom>
          <a:noFill/>
        </p:spPr>
        <p:txBody>
          <a:bodyPr wrap="square" rtlCol="0">
            <a:spAutoFit/>
          </a:bodyPr>
          <a:lstStyle/>
          <a:p>
            <a:r>
              <a:rPr kumimoji="1" lang="ja-JP" altLang="en-US" sz="1050" b="1" dirty="0">
                <a:solidFill>
                  <a:srgbClr val="FFFF00"/>
                </a:solidFill>
              </a:rPr>
              <a:t>オシロスコープ</a:t>
            </a:r>
          </a:p>
        </p:txBody>
      </p:sp>
      <p:cxnSp>
        <p:nvCxnSpPr>
          <p:cNvPr id="22" name="直線コネクタ 21">
            <a:extLst>
              <a:ext uri="{FF2B5EF4-FFF2-40B4-BE49-F238E27FC236}">
                <a16:creationId xmlns:a16="http://schemas.microsoft.com/office/drawing/2014/main" id="{FA1F60FA-8203-4F05-A6D9-441C10C38CAC}"/>
              </a:ext>
            </a:extLst>
          </p:cNvPr>
          <p:cNvCxnSpPr>
            <a:cxnSpLocks/>
          </p:cNvCxnSpPr>
          <p:nvPr/>
        </p:nvCxnSpPr>
        <p:spPr>
          <a:xfrm>
            <a:off x="5444067" y="3581400"/>
            <a:ext cx="160866" cy="52493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84151F90-AA98-4883-A54E-60746E33A267}"/>
              </a:ext>
            </a:extLst>
          </p:cNvPr>
          <p:cNvCxnSpPr>
            <a:cxnSpLocks/>
          </p:cNvCxnSpPr>
          <p:nvPr/>
        </p:nvCxnSpPr>
        <p:spPr>
          <a:xfrm>
            <a:off x="6587069" y="3843866"/>
            <a:ext cx="338664" cy="12984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004666EA-B927-47B3-8F02-2CADCDE800FF}"/>
              </a:ext>
            </a:extLst>
          </p:cNvPr>
          <p:cNvSpPr txBox="1"/>
          <p:nvPr/>
        </p:nvSpPr>
        <p:spPr>
          <a:xfrm>
            <a:off x="6347518" y="3632646"/>
            <a:ext cx="479101" cy="253916"/>
          </a:xfrm>
          <a:prstGeom prst="rect">
            <a:avLst/>
          </a:prstGeom>
          <a:noFill/>
        </p:spPr>
        <p:txBody>
          <a:bodyPr wrap="square" rtlCol="0">
            <a:spAutoFit/>
          </a:bodyPr>
          <a:lstStyle/>
          <a:p>
            <a:r>
              <a:rPr kumimoji="1" lang="en-US" altLang="ja-JP" sz="1050" b="1" dirty="0">
                <a:solidFill>
                  <a:srgbClr val="FFFF00"/>
                </a:solidFill>
              </a:rPr>
              <a:t>FG</a:t>
            </a:r>
            <a:endParaRPr kumimoji="1" lang="ja-JP" altLang="en-US" sz="1050" b="1" dirty="0">
              <a:solidFill>
                <a:srgbClr val="FFFF00"/>
              </a:solidFill>
            </a:endParaRPr>
          </a:p>
        </p:txBody>
      </p:sp>
      <p:cxnSp>
        <p:nvCxnSpPr>
          <p:cNvPr id="31" name="直線コネクタ 30">
            <a:extLst>
              <a:ext uri="{FF2B5EF4-FFF2-40B4-BE49-F238E27FC236}">
                <a16:creationId xmlns:a16="http://schemas.microsoft.com/office/drawing/2014/main" id="{B9F1AD11-A0F9-4263-AE06-CF2452E70749}"/>
              </a:ext>
            </a:extLst>
          </p:cNvPr>
          <p:cNvCxnSpPr>
            <a:cxnSpLocks/>
          </p:cNvCxnSpPr>
          <p:nvPr/>
        </p:nvCxnSpPr>
        <p:spPr>
          <a:xfrm flipV="1">
            <a:off x="9076267" y="3513932"/>
            <a:ext cx="347133" cy="39485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183BB95-217E-4575-9773-19C7F6A1D042}"/>
              </a:ext>
            </a:extLst>
          </p:cNvPr>
          <p:cNvSpPr txBox="1"/>
          <p:nvPr/>
        </p:nvSpPr>
        <p:spPr>
          <a:xfrm>
            <a:off x="9249833" y="3260239"/>
            <a:ext cx="647434" cy="253916"/>
          </a:xfrm>
          <a:prstGeom prst="rect">
            <a:avLst/>
          </a:prstGeom>
          <a:noFill/>
        </p:spPr>
        <p:txBody>
          <a:bodyPr wrap="square" rtlCol="0">
            <a:spAutoFit/>
          </a:bodyPr>
          <a:lstStyle/>
          <a:p>
            <a:r>
              <a:rPr kumimoji="1" lang="ja-JP" altLang="en-US" sz="1050" b="1" dirty="0">
                <a:solidFill>
                  <a:srgbClr val="FFFF00"/>
                </a:solidFill>
              </a:rPr>
              <a:t>増幅器</a:t>
            </a:r>
          </a:p>
        </p:txBody>
      </p:sp>
      <p:sp>
        <p:nvSpPr>
          <p:cNvPr id="35" name="テキスト ボックス 34">
            <a:extLst>
              <a:ext uri="{FF2B5EF4-FFF2-40B4-BE49-F238E27FC236}">
                <a16:creationId xmlns:a16="http://schemas.microsoft.com/office/drawing/2014/main" id="{98C78D25-0FE9-4DD0-8420-3F88FE1A6756}"/>
              </a:ext>
            </a:extLst>
          </p:cNvPr>
          <p:cNvSpPr txBox="1"/>
          <p:nvPr/>
        </p:nvSpPr>
        <p:spPr>
          <a:xfrm>
            <a:off x="9527006" y="3711361"/>
            <a:ext cx="1445794" cy="253916"/>
          </a:xfrm>
          <a:prstGeom prst="rect">
            <a:avLst/>
          </a:prstGeom>
          <a:noFill/>
        </p:spPr>
        <p:txBody>
          <a:bodyPr wrap="square" rtlCol="0">
            <a:spAutoFit/>
          </a:bodyPr>
          <a:lstStyle/>
          <a:p>
            <a:r>
              <a:rPr kumimoji="1" lang="ja-JP" altLang="en-US" sz="1050" b="1" dirty="0">
                <a:solidFill>
                  <a:srgbClr val="FFFF00"/>
                </a:solidFill>
              </a:rPr>
              <a:t>ローパスフィルター</a:t>
            </a:r>
          </a:p>
        </p:txBody>
      </p:sp>
      <p:cxnSp>
        <p:nvCxnSpPr>
          <p:cNvPr id="47" name="直線コネクタ 46">
            <a:extLst>
              <a:ext uri="{FF2B5EF4-FFF2-40B4-BE49-F238E27FC236}">
                <a16:creationId xmlns:a16="http://schemas.microsoft.com/office/drawing/2014/main" id="{C0EF97D0-C12E-4425-B78B-9FA9717545FD}"/>
              </a:ext>
            </a:extLst>
          </p:cNvPr>
          <p:cNvCxnSpPr>
            <a:cxnSpLocks/>
          </p:cNvCxnSpPr>
          <p:nvPr/>
        </p:nvCxnSpPr>
        <p:spPr>
          <a:xfrm flipV="1">
            <a:off x="9158929" y="3908790"/>
            <a:ext cx="414621" cy="38584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230D572-0545-4289-A56E-671D398E19BC}"/>
              </a:ext>
            </a:extLst>
          </p:cNvPr>
          <p:cNvSpPr txBox="1"/>
          <p:nvPr/>
        </p:nvSpPr>
        <p:spPr>
          <a:xfrm>
            <a:off x="10622325" y="4182452"/>
            <a:ext cx="700950" cy="253916"/>
          </a:xfrm>
          <a:prstGeom prst="rect">
            <a:avLst/>
          </a:prstGeom>
          <a:noFill/>
        </p:spPr>
        <p:txBody>
          <a:bodyPr wrap="square" rtlCol="0">
            <a:spAutoFit/>
          </a:bodyPr>
          <a:lstStyle/>
          <a:p>
            <a:r>
              <a:rPr lang="ja-JP" altLang="en-US" sz="1050" b="1" dirty="0">
                <a:solidFill>
                  <a:srgbClr val="FFFF00"/>
                </a:solidFill>
              </a:rPr>
              <a:t>加振機</a:t>
            </a:r>
            <a:endParaRPr kumimoji="1" lang="ja-JP" altLang="en-US" sz="1050" b="1" dirty="0">
              <a:solidFill>
                <a:srgbClr val="FFFF00"/>
              </a:solidFill>
            </a:endParaRPr>
          </a:p>
        </p:txBody>
      </p:sp>
      <p:cxnSp>
        <p:nvCxnSpPr>
          <p:cNvPr id="49" name="直線コネクタ 48">
            <a:extLst>
              <a:ext uri="{FF2B5EF4-FFF2-40B4-BE49-F238E27FC236}">
                <a16:creationId xmlns:a16="http://schemas.microsoft.com/office/drawing/2014/main" id="{E23AC53F-D1D3-4739-969B-3F0F590D67D3}"/>
              </a:ext>
            </a:extLst>
          </p:cNvPr>
          <p:cNvCxnSpPr>
            <a:cxnSpLocks/>
          </p:cNvCxnSpPr>
          <p:nvPr/>
        </p:nvCxnSpPr>
        <p:spPr>
          <a:xfrm flipV="1">
            <a:off x="9908007" y="4436368"/>
            <a:ext cx="836193" cy="60302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D3E434FE-7B24-4BAF-9261-9883AF82A2C7}"/>
              </a:ext>
            </a:extLst>
          </p:cNvPr>
          <p:cNvSpPr txBox="1"/>
          <p:nvPr/>
        </p:nvSpPr>
        <p:spPr>
          <a:xfrm>
            <a:off x="7880361" y="6148608"/>
            <a:ext cx="1543039" cy="253916"/>
          </a:xfrm>
          <a:prstGeom prst="rect">
            <a:avLst/>
          </a:prstGeom>
          <a:noFill/>
        </p:spPr>
        <p:txBody>
          <a:bodyPr wrap="square" rtlCol="0">
            <a:spAutoFit/>
          </a:bodyPr>
          <a:lstStyle/>
          <a:p>
            <a:r>
              <a:rPr lang="ja-JP" altLang="en-US" sz="1050" b="1" dirty="0">
                <a:solidFill>
                  <a:srgbClr val="FFFF00"/>
                </a:solidFill>
              </a:rPr>
              <a:t>粒子、磁石、コイル</a:t>
            </a:r>
            <a:endParaRPr kumimoji="1" lang="ja-JP" altLang="en-US" sz="1050" b="1" dirty="0">
              <a:solidFill>
                <a:srgbClr val="FFFF00"/>
              </a:solidFill>
            </a:endParaRPr>
          </a:p>
        </p:txBody>
      </p:sp>
      <p:cxnSp>
        <p:nvCxnSpPr>
          <p:cNvPr id="51" name="直線コネクタ 50">
            <a:extLst>
              <a:ext uri="{FF2B5EF4-FFF2-40B4-BE49-F238E27FC236}">
                <a16:creationId xmlns:a16="http://schemas.microsoft.com/office/drawing/2014/main" id="{27699BDA-E7C9-42D1-8D51-14F1A9431096}"/>
              </a:ext>
            </a:extLst>
          </p:cNvPr>
          <p:cNvCxnSpPr>
            <a:cxnSpLocks/>
          </p:cNvCxnSpPr>
          <p:nvPr/>
        </p:nvCxnSpPr>
        <p:spPr>
          <a:xfrm flipV="1">
            <a:off x="9249833" y="5668495"/>
            <a:ext cx="1778837" cy="56977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071C71-48FA-4FC8-8DAA-D1C7A16D3D7A}"/>
              </a:ext>
            </a:extLst>
          </p:cNvPr>
          <p:cNvCxnSpPr>
            <a:cxnSpLocks/>
            <a:stCxn id="30" idx="2"/>
          </p:cNvCxnSpPr>
          <p:nvPr/>
        </p:nvCxnSpPr>
        <p:spPr>
          <a:xfrm>
            <a:off x="6587069" y="3886562"/>
            <a:ext cx="239550" cy="66850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実験機器の接続方法（写真）</a:t>
            </a:r>
          </a:p>
        </p:txBody>
      </p:sp>
      <p:pic>
        <p:nvPicPr>
          <p:cNvPr id="29" name="Picture 4">
            <a:extLst>
              <a:ext uri="{FF2B5EF4-FFF2-40B4-BE49-F238E27FC236}">
                <a16:creationId xmlns:a16="http://schemas.microsoft.com/office/drawing/2014/main" id="{BB62F57C-C3DA-4D94-9903-84D9FAF78DD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103695" y="3175650"/>
            <a:ext cx="3911440" cy="2933580"/>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6D1C1D59-0153-4134-80AA-1440E7146BDF}"/>
              </a:ext>
            </a:extLst>
          </p:cNvPr>
          <p:cNvSpPr txBox="1"/>
          <p:nvPr/>
        </p:nvSpPr>
        <p:spPr>
          <a:xfrm>
            <a:off x="8557401" y="3488225"/>
            <a:ext cx="1004028" cy="253916"/>
          </a:xfrm>
          <a:prstGeom prst="rect">
            <a:avLst/>
          </a:prstGeom>
          <a:noFill/>
        </p:spPr>
        <p:txBody>
          <a:bodyPr wrap="square" rtlCol="0">
            <a:spAutoFit/>
          </a:bodyPr>
          <a:lstStyle/>
          <a:p>
            <a:r>
              <a:rPr kumimoji="1" lang="ja-JP" altLang="en-US" sz="1050" b="1" dirty="0">
                <a:solidFill>
                  <a:srgbClr val="FFFF00"/>
                </a:solidFill>
              </a:rPr>
              <a:t>ネオジム磁石</a:t>
            </a:r>
          </a:p>
        </p:txBody>
      </p:sp>
      <p:cxnSp>
        <p:nvCxnSpPr>
          <p:cNvPr id="36" name="直線コネクタ 35">
            <a:extLst>
              <a:ext uri="{FF2B5EF4-FFF2-40B4-BE49-F238E27FC236}">
                <a16:creationId xmlns:a16="http://schemas.microsoft.com/office/drawing/2014/main" id="{3F9A8F88-8ADA-4122-8DAD-7373E3D5A4D1}"/>
              </a:ext>
            </a:extLst>
          </p:cNvPr>
          <p:cNvCxnSpPr/>
          <p:nvPr/>
        </p:nvCxnSpPr>
        <p:spPr>
          <a:xfrm flipH="1">
            <a:off x="8557401" y="3742141"/>
            <a:ext cx="311184" cy="56533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478B3B9-0B35-4022-9A9B-98BE0C2C4CBB}"/>
              </a:ext>
            </a:extLst>
          </p:cNvPr>
          <p:cNvCxnSpPr>
            <a:cxnSpLocks/>
          </p:cNvCxnSpPr>
          <p:nvPr/>
        </p:nvCxnSpPr>
        <p:spPr>
          <a:xfrm>
            <a:off x="9041745" y="3742141"/>
            <a:ext cx="104250" cy="4207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C14EF12-4752-4C82-AF81-F86AC7A8DE2E}"/>
              </a:ext>
            </a:extLst>
          </p:cNvPr>
          <p:cNvCxnSpPr>
            <a:cxnSpLocks/>
          </p:cNvCxnSpPr>
          <p:nvPr/>
        </p:nvCxnSpPr>
        <p:spPr>
          <a:xfrm>
            <a:off x="8868585" y="4515482"/>
            <a:ext cx="94014" cy="51770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C1C67F43-4B4E-4BFE-9400-0582DE1AB6EB}"/>
              </a:ext>
            </a:extLst>
          </p:cNvPr>
          <p:cNvSpPr txBox="1"/>
          <p:nvPr/>
        </p:nvSpPr>
        <p:spPr>
          <a:xfrm>
            <a:off x="8514368" y="5014156"/>
            <a:ext cx="896461" cy="253916"/>
          </a:xfrm>
          <a:prstGeom prst="rect">
            <a:avLst/>
          </a:prstGeom>
          <a:noFill/>
        </p:spPr>
        <p:txBody>
          <a:bodyPr wrap="square" rtlCol="0">
            <a:spAutoFit/>
          </a:bodyPr>
          <a:lstStyle/>
          <a:p>
            <a:r>
              <a:rPr kumimoji="1" lang="ja-JP" altLang="en-US" sz="1050" b="1" dirty="0">
                <a:solidFill>
                  <a:srgbClr val="FFFF00"/>
                </a:solidFill>
              </a:rPr>
              <a:t>受信コイル</a:t>
            </a:r>
          </a:p>
        </p:txBody>
      </p:sp>
      <p:sp>
        <p:nvSpPr>
          <p:cNvPr id="40" name="テキスト ボックス 39">
            <a:extLst>
              <a:ext uri="{FF2B5EF4-FFF2-40B4-BE49-F238E27FC236}">
                <a16:creationId xmlns:a16="http://schemas.microsoft.com/office/drawing/2014/main" id="{63B1F9D8-12BD-40E3-9CC2-6745E8B5D860}"/>
              </a:ext>
            </a:extLst>
          </p:cNvPr>
          <p:cNvSpPr txBox="1"/>
          <p:nvPr/>
        </p:nvSpPr>
        <p:spPr>
          <a:xfrm>
            <a:off x="7030295" y="3394624"/>
            <a:ext cx="1057293" cy="577081"/>
          </a:xfrm>
          <a:prstGeom prst="rect">
            <a:avLst/>
          </a:prstGeom>
          <a:noFill/>
        </p:spPr>
        <p:txBody>
          <a:bodyPr wrap="square" rtlCol="0">
            <a:spAutoFit/>
          </a:bodyPr>
          <a:lstStyle/>
          <a:p>
            <a:r>
              <a:rPr kumimoji="1" lang="ja-JP" altLang="en-US" sz="1050" b="1" dirty="0">
                <a:solidFill>
                  <a:srgbClr val="FFFF00"/>
                </a:solidFill>
              </a:rPr>
              <a:t>磁性ナノ粒子が先端に設置してある</a:t>
            </a:r>
          </a:p>
        </p:txBody>
      </p:sp>
      <p:cxnSp>
        <p:nvCxnSpPr>
          <p:cNvPr id="41" name="直線コネクタ 40">
            <a:extLst>
              <a:ext uri="{FF2B5EF4-FFF2-40B4-BE49-F238E27FC236}">
                <a16:creationId xmlns:a16="http://schemas.microsoft.com/office/drawing/2014/main" id="{80AF0C36-6DAF-43FD-BF54-37ECF43CA8EF}"/>
              </a:ext>
            </a:extLst>
          </p:cNvPr>
          <p:cNvCxnSpPr>
            <a:cxnSpLocks/>
          </p:cNvCxnSpPr>
          <p:nvPr/>
        </p:nvCxnSpPr>
        <p:spPr>
          <a:xfrm>
            <a:off x="7671940" y="3881766"/>
            <a:ext cx="91640" cy="14304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1C53F548-F87C-4ADC-AE7C-4EAE4A1385E4}"/>
              </a:ext>
            </a:extLst>
          </p:cNvPr>
          <p:cNvSpPr txBox="1"/>
          <p:nvPr/>
        </p:nvSpPr>
        <p:spPr>
          <a:xfrm>
            <a:off x="838200" y="4144974"/>
            <a:ext cx="1792371" cy="369332"/>
          </a:xfrm>
          <a:prstGeom prst="rect">
            <a:avLst/>
          </a:prstGeom>
          <a:noFill/>
        </p:spPr>
        <p:txBody>
          <a:bodyPr wrap="square" rtlCol="0">
            <a:spAutoFit/>
          </a:bodyPr>
          <a:lstStyle/>
          <a:p>
            <a:r>
              <a:rPr kumimoji="1" lang="en-US" altLang="ja-JP" dirty="0"/>
              <a:t>FG</a:t>
            </a:r>
            <a:r>
              <a:rPr kumimoji="1" lang="ja-JP" altLang="en-US" dirty="0"/>
              <a:t>写真</a:t>
            </a:r>
          </a:p>
        </p:txBody>
      </p:sp>
      <p:sp>
        <p:nvSpPr>
          <p:cNvPr id="43" name="テキスト ボックス 42">
            <a:extLst>
              <a:ext uri="{FF2B5EF4-FFF2-40B4-BE49-F238E27FC236}">
                <a16:creationId xmlns:a16="http://schemas.microsoft.com/office/drawing/2014/main" id="{8BAEE533-E437-4877-8C5F-27F4A5B9B7F1}"/>
              </a:ext>
            </a:extLst>
          </p:cNvPr>
          <p:cNvSpPr txBox="1"/>
          <p:nvPr/>
        </p:nvSpPr>
        <p:spPr>
          <a:xfrm>
            <a:off x="3901125" y="6453000"/>
            <a:ext cx="2597378" cy="369332"/>
          </a:xfrm>
          <a:prstGeom prst="rect">
            <a:avLst/>
          </a:prstGeom>
          <a:noFill/>
        </p:spPr>
        <p:txBody>
          <a:bodyPr wrap="square" rtlCol="0">
            <a:spAutoFit/>
          </a:bodyPr>
          <a:lstStyle/>
          <a:p>
            <a:r>
              <a:rPr kumimoji="1" lang="ja-JP" altLang="en-US" dirty="0"/>
              <a:t>ローパス＆増幅器写真</a:t>
            </a:r>
          </a:p>
        </p:txBody>
      </p:sp>
      <p:sp>
        <p:nvSpPr>
          <p:cNvPr id="44" name="テキスト ボックス 43">
            <a:extLst>
              <a:ext uri="{FF2B5EF4-FFF2-40B4-BE49-F238E27FC236}">
                <a16:creationId xmlns:a16="http://schemas.microsoft.com/office/drawing/2014/main" id="{A45315FB-5843-4A7E-A5D0-5D28F912C7B1}"/>
              </a:ext>
            </a:extLst>
          </p:cNvPr>
          <p:cNvSpPr txBox="1"/>
          <p:nvPr/>
        </p:nvSpPr>
        <p:spPr>
          <a:xfrm>
            <a:off x="374220" y="6450013"/>
            <a:ext cx="2502720" cy="369332"/>
          </a:xfrm>
          <a:prstGeom prst="rect">
            <a:avLst/>
          </a:prstGeom>
          <a:noFill/>
        </p:spPr>
        <p:txBody>
          <a:bodyPr wrap="square" rtlCol="0">
            <a:spAutoFit/>
          </a:bodyPr>
          <a:lstStyle/>
          <a:p>
            <a:r>
              <a:rPr kumimoji="1" lang="ja-JP" altLang="en-US" dirty="0"/>
              <a:t>オシロスコープ写真</a:t>
            </a:r>
          </a:p>
        </p:txBody>
      </p:sp>
      <p:sp>
        <p:nvSpPr>
          <p:cNvPr id="45" name="テキスト ボックス 44">
            <a:extLst>
              <a:ext uri="{FF2B5EF4-FFF2-40B4-BE49-F238E27FC236}">
                <a16:creationId xmlns:a16="http://schemas.microsoft.com/office/drawing/2014/main" id="{485297D1-75B2-427E-8966-AC8CE674C4A0}"/>
              </a:ext>
            </a:extLst>
          </p:cNvPr>
          <p:cNvSpPr txBox="1"/>
          <p:nvPr/>
        </p:nvSpPr>
        <p:spPr>
          <a:xfrm>
            <a:off x="4216220" y="4229908"/>
            <a:ext cx="1792371" cy="369332"/>
          </a:xfrm>
          <a:prstGeom prst="rect">
            <a:avLst/>
          </a:prstGeom>
          <a:noFill/>
        </p:spPr>
        <p:txBody>
          <a:bodyPr wrap="square" rtlCol="0">
            <a:spAutoFit/>
          </a:bodyPr>
          <a:lstStyle/>
          <a:p>
            <a:r>
              <a:rPr lang="ja-JP" altLang="en-US" dirty="0"/>
              <a:t>加振機</a:t>
            </a:r>
            <a:r>
              <a:rPr kumimoji="1" lang="ja-JP" altLang="en-US" dirty="0"/>
              <a:t>写真</a:t>
            </a:r>
          </a:p>
        </p:txBody>
      </p:sp>
      <p:pic>
        <p:nvPicPr>
          <p:cNvPr id="1026" name="Picture 2" descr="https://attachments.office.net/owa/ce232031%40meiji.ac.jp/service.svc/s/GetAttachmentThumbnail?id=AAMkADU5MTQyYzJkLTg1YTgtNDJlOS1hZWQzLTdiMmJjN2MwYjQ4OABGAAAAAADy1W1tlkEUSpJsslfH8TqsBwCykzX1m9ncRYIbUAItixKwAAAAAAEMAACykzX1m9ncRYIbUAItixKwAASrchVQAAABEgAQAD6B%2FYenyo5AiQanUXVjC2M%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NDmTzbme9wY_zcxqBc5pTZl47D0qu98LPkr_8p-_pybxNM6PLJE8RQ.&amp;owa=outlook.office.com&amp;scriptVer=20240510004.33&amp;clientId=FF5EAAFEDBC7428AA75B40A4A8641B30&amp;animation=true">
            <a:extLst>
              <a:ext uri="{FF2B5EF4-FFF2-40B4-BE49-F238E27FC236}">
                <a16:creationId xmlns:a16="http://schemas.microsoft.com/office/drawing/2014/main" id="{98956306-0B8F-46E7-8ABE-265188631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20" y="2352163"/>
            <a:ext cx="2333426" cy="1750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ttachments.office.net/owa/ce232031%40meiji.ac.jp/service.svc/s/GetAttachmentThumbnail?id=AAMkADU5MTQyYzJkLTg1YTgtNDJlOS1hZWQzLTdiMmJjN2MwYjQ4OABGAAAAAADy1W1tlkEUSpJsslfH8TqsBwCykzX1m9ncRYIbUAItixKwAAAAAAEMAACykzX1m9ncRYIbUAItixKwAASrchVQAAABEgAQALbsEqRmlEtHtWf6XcUeEXE%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B65C13FF-7EDF-48E5-B5C4-91281CD7F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12" y="4763706"/>
            <a:ext cx="2208164" cy="16561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ttachments.office.net/owa/ce232031%40meiji.ac.jp/service.svc/s/GetAttachmentThumbnail?id=AAMkADU5MTQyYzJkLTg1YTgtNDJlOS1hZWQzLTdiMmJjN2MwYjQ4OABGAAAAAADy1W1tlkEUSpJsslfH8TqsBwCykzX1m9ncRYIbUAItixKwAAAAAAEMAACykzX1m9ncRYIbUAItixKwAASrchVQAAABEgAQACoG3CNDZkNAtnn2lTxr8kQ%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61A37253-B624-40DC-AA82-71098502C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077" y="4730126"/>
            <a:ext cx="2208164" cy="16561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attachments.office.net/owa/ce232031%40meiji.ac.jp/service.svc/s/GetAttachmentThumbnail?id=AAMkADU5MTQyYzJkLTg1YTgtNDJlOS1hZWQzLTdiMmJjN2MwYjQ4OABGAAAAAADy1W1tlkEUSpJsslfH8TqsBwCykzX1m9ncRYIbUAItixKwAAAAAAEMAACykzX1m9ncRYIbUAItixKwAASrchVQAAABEgAQAJCTSGPKhvRIre5DJSAL6pk%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2044EAC0-5B07-4E21-A38B-D04786E4C6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882484" y="2565538"/>
            <a:ext cx="1899573" cy="1424680"/>
          </a:xfrm>
          <a:prstGeom prst="rect">
            <a:avLst/>
          </a:prstGeom>
          <a:noFill/>
          <a:extLst>
            <a:ext uri="{909E8E84-426E-40DD-AFC4-6F175D3DCCD1}">
              <a14:hiddenFill xmlns:a14="http://schemas.microsoft.com/office/drawing/2010/main">
                <a:solidFill>
                  <a:srgbClr val="FFFFFF"/>
                </a:solidFill>
              </a14:hiddenFill>
            </a:ext>
          </a:extLst>
        </p:spPr>
      </p:pic>
      <p:sp>
        <p:nvSpPr>
          <p:cNvPr id="21" name="楕円 20">
            <a:extLst>
              <a:ext uri="{FF2B5EF4-FFF2-40B4-BE49-F238E27FC236}">
                <a16:creationId xmlns:a16="http://schemas.microsoft.com/office/drawing/2014/main" id="{88BB760C-4CAD-4218-AC50-9CD57D4AE065}"/>
              </a:ext>
            </a:extLst>
          </p:cNvPr>
          <p:cNvSpPr/>
          <p:nvPr/>
        </p:nvSpPr>
        <p:spPr>
          <a:xfrm>
            <a:off x="8962599" y="5425389"/>
            <a:ext cx="541866" cy="586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0007FBD-F033-4233-8CD3-278BCE480E90}"/>
              </a:ext>
            </a:extLst>
          </p:cNvPr>
          <p:cNvSpPr txBox="1"/>
          <p:nvPr/>
        </p:nvSpPr>
        <p:spPr>
          <a:xfrm>
            <a:off x="9944028" y="6118510"/>
            <a:ext cx="1873752" cy="646331"/>
          </a:xfrm>
          <a:prstGeom prst="rect">
            <a:avLst/>
          </a:prstGeom>
          <a:noFill/>
        </p:spPr>
        <p:txBody>
          <a:bodyPr wrap="square" rtlCol="0">
            <a:spAutoFit/>
          </a:bodyPr>
          <a:lstStyle/>
          <a:p>
            <a:r>
              <a:rPr kumimoji="1" lang="ja-JP" altLang="en-US" dirty="0"/>
              <a:t>増幅器</a:t>
            </a:r>
            <a:r>
              <a:rPr kumimoji="1" lang="en-US" altLang="ja-JP" dirty="0"/>
              <a:t>(INPUT)</a:t>
            </a:r>
            <a:br>
              <a:rPr kumimoji="1" lang="en-US" altLang="ja-JP" dirty="0"/>
            </a:br>
            <a:r>
              <a:rPr kumimoji="1" lang="ja-JP" altLang="en-US" dirty="0"/>
              <a:t>に繋ぐ</a:t>
            </a:r>
          </a:p>
        </p:txBody>
      </p:sp>
      <p:cxnSp>
        <p:nvCxnSpPr>
          <p:cNvPr id="24" name="直線コネクタ 23">
            <a:extLst>
              <a:ext uri="{FF2B5EF4-FFF2-40B4-BE49-F238E27FC236}">
                <a16:creationId xmlns:a16="http://schemas.microsoft.com/office/drawing/2014/main" id="{1D578241-102E-47B8-B891-62B6896BE11B}"/>
              </a:ext>
            </a:extLst>
          </p:cNvPr>
          <p:cNvCxnSpPr>
            <a:cxnSpLocks/>
          </p:cNvCxnSpPr>
          <p:nvPr/>
        </p:nvCxnSpPr>
        <p:spPr>
          <a:xfrm flipH="1" flipV="1">
            <a:off x="9403643" y="5917307"/>
            <a:ext cx="564802" cy="3349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351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実験機器の接続方法（オシロスコープ）</a:t>
            </a:r>
          </a:p>
        </p:txBody>
      </p:sp>
      <p:pic>
        <p:nvPicPr>
          <p:cNvPr id="1028" name="Picture 4" descr="https://attachments.office.net/owa/ce232031%40meiji.ac.jp/service.svc/s/GetAttachmentThumbnail?id=AAMkADU5MTQyYzJkLTg1YTgtNDJlOS1hZWQzLTdiMmJjN2MwYjQ4OABGAAAAAADy1W1tlkEUSpJsslfH8TqsBwCykzX1m9ncRYIbUAItixKwAAAAAAEMAACykzX1m9ncRYIbUAItixKwAASrchVQAAABEgAQALbsEqRmlEtHtWf6XcUeEXE%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B65C13FF-7EDF-48E5-B5C4-91281CD7F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159" y="2326872"/>
            <a:ext cx="5554671" cy="4166003"/>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a:extLst>
              <a:ext uri="{FF2B5EF4-FFF2-40B4-BE49-F238E27FC236}">
                <a16:creationId xmlns:a16="http://schemas.microsoft.com/office/drawing/2014/main" id="{0AD1065B-A051-4871-9864-85F824FA02D6}"/>
              </a:ext>
            </a:extLst>
          </p:cNvPr>
          <p:cNvSpPr/>
          <p:nvPr/>
        </p:nvSpPr>
        <p:spPr>
          <a:xfrm>
            <a:off x="3826934" y="5797274"/>
            <a:ext cx="541866" cy="586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8E7C317-C79A-4D27-9BB5-E51056720504}"/>
              </a:ext>
            </a:extLst>
          </p:cNvPr>
          <p:cNvSpPr txBox="1"/>
          <p:nvPr/>
        </p:nvSpPr>
        <p:spPr>
          <a:xfrm>
            <a:off x="3826934" y="5503852"/>
            <a:ext cx="685799" cy="369332"/>
          </a:xfrm>
          <a:prstGeom prst="rect">
            <a:avLst/>
          </a:prstGeom>
          <a:noFill/>
        </p:spPr>
        <p:txBody>
          <a:bodyPr wrap="square" rtlCol="0">
            <a:spAutoFit/>
          </a:bodyPr>
          <a:lstStyle/>
          <a:p>
            <a:r>
              <a:rPr kumimoji="1" lang="en-US" altLang="ja-JP" b="1" dirty="0">
                <a:solidFill>
                  <a:srgbClr val="FF0000"/>
                </a:solidFill>
              </a:rPr>
              <a:t>CH1</a:t>
            </a:r>
            <a:endParaRPr kumimoji="1" lang="ja-JP" altLang="en-US" b="1" dirty="0">
              <a:solidFill>
                <a:srgbClr val="FF0000"/>
              </a:solidFill>
            </a:endParaRPr>
          </a:p>
        </p:txBody>
      </p:sp>
      <p:sp>
        <p:nvSpPr>
          <p:cNvPr id="22" name="テキスト ボックス 21">
            <a:extLst>
              <a:ext uri="{FF2B5EF4-FFF2-40B4-BE49-F238E27FC236}">
                <a16:creationId xmlns:a16="http://schemas.microsoft.com/office/drawing/2014/main" id="{D2795883-AD7A-4BF4-AD57-E86401E35479}"/>
              </a:ext>
            </a:extLst>
          </p:cNvPr>
          <p:cNvSpPr txBox="1"/>
          <p:nvPr/>
        </p:nvSpPr>
        <p:spPr>
          <a:xfrm>
            <a:off x="5910515" y="5503852"/>
            <a:ext cx="685799" cy="369332"/>
          </a:xfrm>
          <a:prstGeom prst="rect">
            <a:avLst/>
          </a:prstGeom>
          <a:noFill/>
        </p:spPr>
        <p:txBody>
          <a:bodyPr wrap="square" rtlCol="0">
            <a:spAutoFit/>
          </a:bodyPr>
          <a:lstStyle/>
          <a:p>
            <a:r>
              <a:rPr kumimoji="1" lang="en-US" altLang="ja-JP" b="1" dirty="0">
                <a:solidFill>
                  <a:srgbClr val="FF0000"/>
                </a:solidFill>
              </a:rPr>
              <a:t>CH4</a:t>
            </a:r>
            <a:endParaRPr kumimoji="1" lang="ja-JP" altLang="en-US" b="1" dirty="0">
              <a:solidFill>
                <a:srgbClr val="FF0000"/>
              </a:solidFill>
            </a:endParaRPr>
          </a:p>
        </p:txBody>
      </p:sp>
      <p:sp>
        <p:nvSpPr>
          <p:cNvPr id="23" name="楕円 22">
            <a:extLst>
              <a:ext uri="{FF2B5EF4-FFF2-40B4-BE49-F238E27FC236}">
                <a16:creationId xmlns:a16="http://schemas.microsoft.com/office/drawing/2014/main" id="{9994AD96-43B3-4BF0-904F-7A5F0F82EEA7}"/>
              </a:ext>
            </a:extLst>
          </p:cNvPr>
          <p:cNvSpPr/>
          <p:nvPr/>
        </p:nvSpPr>
        <p:spPr>
          <a:xfrm>
            <a:off x="5554134" y="5764428"/>
            <a:ext cx="541866" cy="586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3783C85-5B39-49ED-B182-F42C1BF8AE6C}"/>
              </a:ext>
            </a:extLst>
          </p:cNvPr>
          <p:cNvSpPr txBox="1"/>
          <p:nvPr/>
        </p:nvSpPr>
        <p:spPr>
          <a:xfrm>
            <a:off x="2256572" y="5963484"/>
            <a:ext cx="1012587" cy="646331"/>
          </a:xfrm>
          <a:prstGeom prst="rect">
            <a:avLst/>
          </a:prstGeom>
          <a:noFill/>
        </p:spPr>
        <p:txBody>
          <a:bodyPr wrap="square" rtlCol="0">
            <a:spAutoFit/>
          </a:bodyPr>
          <a:lstStyle/>
          <a:p>
            <a:r>
              <a:rPr kumimoji="1" lang="en-US" altLang="ja-JP" dirty="0"/>
              <a:t>FG CH1</a:t>
            </a:r>
            <a:br>
              <a:rPr kumimoji="1" lang="en-US" altLang="ja-JP" dirty="0"/>
            </a:br>
            <a:r>
              <a:rPr kumimoji="1" lang="ja-JP" altLang="en-US" dirty="0"/>
              <a:t>に繋ぐ</a:t>
            </a:r>
          </a:p>
        </p:txBody>
      </p:sp>
      <p:sp>
        <p:nvSpPr>
          <p:cNvPr id="25" name="テキスト ボックス 24">
            <a:extLst>
              <a:ext uri="{FF2B5EF4-FFF2-40B4-BE49-F238E27FC236}">
                <a16:creationId xmlns:a16="http://schemas.microsoft.com/office/drawing/2014/main" id="{481BCEC3-A779-4F11-BE78-EBB837939507}"/>
              </a:ext>
            </a:extLst>
          </p:cNvPr>
          <p:cNvSpPr txBox="1"/>
          <p:nvPr/>
        </p:nvSpPr>
        <p:spPr>
          <a:xfrm>
            <a:off x="6596313" y="6493544"/>
            <a:ext cx="4384953" cy="369332"/>
          </a:xfrm>
          <a:prstGeom prst="rect">
            <a:avLst/>
          </a:prstGeom>
          <a:noFill/>
        </p:spPr>
        <p:txBody>
          <a:bodyPr wrap="square" rtlCol="0">
            <a:spAutoFit/>
          </a:bodyPr>
          <a:lstStyle/>
          <a:p>
            <a:r>
              <a:rPr kumimoji="1" lang="ja-JP" altLang="en-US" dirty="0"/>
              <a:t>ローパスフィルター（</a:t>
            </a:r>
            <a:r>
              <a:rPr kumimoji="1" lang="en-US" altLang="ja-JP" dirty="0"/>
              <a:t>OUTPUT</a:t>
            </a:r>
            <a:r>
              <a:rPr kumimoji="1" lang="ja-JP" altLang="en-US" dirty="0"/>
              <a:t>）に繋ぐ</a:t>
            </a:r>
          </a:p>
        </p:txBody>
      </p:sp>
      <p:cxnSp>
        <p:nvCxnSpPr>
          <p:cNvPr id="7" name="直線コネクタ 6">
            <a:extLst>
              <a:ext uri="{FF2B5EF4-FFF2-40B4-BE49-F238E27FC236}">
                <a16:creationId xmlns:a16="http://schemas.microsoft.com/office/drawing/2014/main" id="{31E3F311-E9CC-4D54-86EA-0C457D2A7541}"/>
              </a:ext>
            </a:extLst>
          </p:cNvPr>
          <p:cNvCxnSpPr/>
          <p:nvPr/>
        </p:nvCxnSpPr>
        <p:spPr>
          <a:xfrm flipV="1">
            <a:off x="3326620" y="6079452"/>
            <a:ext cx="500314" cy="686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7F6DBE9-E606-4039-8C1A-D07AECC96453}"/>
              </a:ext>
            </a:extLst>
          </p:cNvPr>
          <p:cNvCxnSpPr>
            <a:cxnSpLocks/>
            <a:stCxn id="23" idx="5"/>
            <a:endCxn id="25" idx="1"/>
          </p:cNvCxnSpPr>
          <p:nvPr/>
        </p:nvCxnSpPr>
        <p:spPr>
          <a:xfrm>
            <a:off x="6016646" y="6265332"/>
            <a:ext cx="579667" cy="4128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2C4F810E-059C-474C-BFDC-7457D0B1CB46}"/>
              </a:ext>
            </a:extLst>
          </p:cNvPr>
          <p:cNvSpPr/>
          <p:nvPr/>
        </p:nvSpPr>
        <p:spPr>
          <a:xfrm>
            <a:off x="6714067" y="4944533"/>
            <a:ext cx="321733" cy="203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71233A4E-1AAA-402B-BA50-FB3E6AEBBE6F}"/>
              </a:ext>
            </a:extLst>
          </p:cNvPr>
          <p:cNvCxnSpPr>
            <a:cxnSpLocks/>
            <a:stCxn id="14" idx="3"/>
          </p:cNvCxnSpPr>
          <p:nvPr/>
        </p:nvCxnSpPr>
        <p:spPr>
          <a:xfrm flipV="1">
            <a:off x="7035800" y="4556138"/>
            <a:ext cx="2226733" cy="4899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74031BDC-DE56-45BB-A812-3498E36C0885}"/>
              </a:ext>
            </a:extLst>
          </p:cNvPr>
          <p:cNvSpPr txBox="1"/>
          <p:nvPr/>
        </p:nvSpPr>
        <p:spPr>
          <a:xfrm>
            <a:off x="9274012" y="4399802"/>
            <a:ext cx="2413391" cy="646331"/>
          </a:xfrm>
          <a:prstGeom prst="rect">
            <a:avLst/>
          </a:prstGeom>
          <a:noFill/>
        </p:spPr>
        <p:txBody>
          <a:bodyPr wrap="square" rtlCol="0">
            <a:spAutoFit/>
          </a:bodyPr>
          <a:lstStyle/>
          <a:p>
            <a:r>
              <a:rPr kumimoji="1" lang="en-US" altLang="ja-JP" dirty="0"/>
              <a:t>CH1</a:t>
            </a:r>
            <a:r>
              <a:rPr kumimoji="1" lang="ja-JP" altLang="en-US" dirty="0"/>
              <a:t>に</a:t>
            </a:r>
            <a:r>
              <a:rPr kumimoji="1" lang="en-US" altLang="ja-JP" dirty="0"/>
              <a:t>2V</a:t>
            </a:r>
            <a:r>
              <a:rPr kumimoji="1" lang="ja-JP" altLang="en-US" dirty="0"/>
              <a:t>のトリガーを</a:t>
            </a:r>
            <a:r>
              <a:rPr lang="ja-JP" altLang="en-US" dirty="0"/>
              <a:t>かける</a:t>
            </a:r>
            <a:endParaRPr kumimoji="1" lang="ja-JP" altLang="en-US" dirty="0"/>
          </a:p>
        </p:txBody>
      </p:sp>
      <p:sp>
        <p:nvSpPr>
          <p:cNvPr id="17" name="四角形: 角を丸くする 16">
            <a:extLst>
              <a:ext uri="{FF2B5EF4-FFF2-40B4-BE49-F238E27FC236}">
                <a16:creationId xmlns:a16="http://schemas.microsoft.com/office/drawing/2014/main" id="{39223EB9-B089-4842-8B14-AD2F135D8B8C}"/>
              </a:ext>
            </a:extLst>
          </p:cNvPr>
          <p:cNvSpPr/>
          <p:nvPr/>
        </p:nvSpPr>
        <p:spPr>
          <a:xfrm>
            <a:off x="3666068" y="5022053"/>
            <a:ext cx="541866" cy="2577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0A02993C-F093-44F1-9F4B-C27AEF52C44F}"/>
              </a:ext>
            </a:extLst>
          </p:cNvPr>
          <p:cNvCxnSpPr>
            <a:cxnSpLocks/>
            <a:endCxn id="17" idx="1"/>
          </p:cNvCxnSpPr>
          <p:nvPr/>
        </p:nvCxnSpPr>
        <p:spPr>
          <a:xfrm>
            <a:off x="1998133" y="4409873"/>
            <a:ext cx="1667935" cy="7410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EBE109B-3C22-4B6E-BB43-CC8DA4B3D9F3}"/>
              </a:ext>
            </a:extLst>
          </p:cNvPr>
          <p:cNvSpPr txBox="1"/>
          <p:nvPr/>
        </p:nvSpPr>
        <p:spPr>
          <a:xfrm>
            <a:off x="913229" y="3836084"/>
            <a:ext cx="2413391" cy="646331"/>
          </a:xfrm>
          <a:prstGeom prst="rect">
            <a:avLst/>
          </a:prstGeom>
          <a:noFill/>
        </p:spPr>
        <p:txBody>
          <a:bodyPr wrap="square" rtlCol="0">
            <a:spAutoFit/>
          </a:bodyPr>
          <a:lstStyle/>
          <a:p>
            <a:r>
              <a:rPr lang="en-US" altLang="ja-JP" b="1" dirty="0"/>
              <a:t>CH1</a:t>
            </a:r>
            <a:r>
              <a:rPr lang="ja-JP" altLang="en-US" b="1" dirty="0"/>
              <a:t>は</a:t>
            </a:r>
            <a:r>
              <a:rPr lang="en-US" altLang="ja-JP" b="1" dirty="0"/>
              <a:t>1MΩ</a:t>
            </a:r>
            <a:r>
              <a:rPr lang="ja-JP" altLang="en-US" dirty="0" err="1"/>
              <a:t>、</a:t>
            </a:r>
            <a:r>
              <a:rPr lang="en-US" altLang="ja-JP" b="1" dirty="0"/>
              <a:t>CH4</a:t>
            </a:r>
            <a:r>
              <a:rPr lang="ja-JP" altLang="en-US" b="1" dirty="0"/>
              <a:t>は</a:t>
            </a:r>
            <a:r>
              <a:rPr lang="en-US" altLang="ja-JP" b="1" dirty="0"/>
              <a:t>50Ω</a:t>
            </a:r>
            <a:r>
              <a:rPr lang="ja-JP" altLang="en-US" dirty="0"/>
              <a:t>に設定する</a:t>
            </a:r>
            <a:endParaRPr kumimoji="1" lang="ja-JP" altLang="en-US" dirty="0"/>
          </a:p>
        </p:txBody>
      </p:sp>
      <p:sp>
        <p:nvSpPr>
          <p:cNvPr id="27" name="テキスト ボックス 26">
            <a:extLst>
              <a:ext uri="{FF2B5EF4-FFF2-40B4-BE49-F238E27FC236}">
                <a16:creationId xmlns:a16="http://schemas.microsoft.com/office/drawing/2014/main" id="{E8F4854F-4364-43A3-8CD1-CF1FCFAB0559}"/>
              </a:ext>
            </a:extLst>
          </p:cNvPr>
          <p:cNvSpPr txBox="1"/>
          <p:nvPr/>
        </p:nvSpPr>
        <p:spPr>
          <a:xfrm>
            <a:off x="8823830" y="2209932"/>
            <a:ext cx="3368170" cy="923330"/>
          </a:xfrm>
          <a:prstGeom prst="rect">
            <a:avLst/>
          </a:prstGeom>
          <a:noFill/>
        </p:spPr>
        <p:txBody>
          <a:bodyPr wrap="square" rtlCol="0">
            <a:spAutoFit/>
          </a:bodyPr>
          <a:lstStyle/>
          <a:p>
            <a:r>
              <a:rPr lang="en-US" altLang="ja-JP" dirty="0"/>
              <a:t>※</a:t>
            </a:r>
            <a:r>
              <a:rPr lang="ja-JP" altLang="en-US" dirty="0"/>
              <a:t>ちなみに特に</a:t>
            </a:r>
            <a:r>
              <a:rPr lang="en-US" altLang="ja-JP" dirty="0"/>
              <a:t>CH</a:t>
            </a:r>
            <a:r>
              <a:rPr lang="ja-JP" altLang="en-US" dirty="0"/>
              <a:t>を限定する理由はない（どの</a:t>
            </a:r>
            <a:r>
              <a:rPr lang="en-US" altLang="ja-JP" dirty="0"/>
              <a:t>CH</a:t>
            </a:r>
            <a:r>
              <a:rPr lang="ja-JP" altLang="en-US" dirty="0"/>
              <a:t>を使ってもよし）</a:t>
            </a:r>
            <a:endParaRPr kumimoji="1" lang="ja-JP" altLang="en-US" dirty="0"/>
          </a:p>
        </p:txBody>
      </p:sp>
    </p:spTree>
    <p:extLst>
      <p:ext uri="{BB962C8B-B14F-4D97-AF65-F5344CB8AC3E}">
        <p14:creationId xmlns:p14="http://schemas.microsoft.com/office/powerpoint/2010/main" val="1532955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a:xfrm>
            <a:off x="838200" y="1807801"/>
            <a:ext cx="10515600" cy="4351338"/>
          </a:xfrm>
        </p:spPr>
        <p:txBody>
          <a:bodyPr/>
          <a:lstStyle/>
          <a:p>
            <a:r>
              <a:rPr kumimoji="1" lang="ja-JP" altLang="en-US" dirty="0"/>
              <a:t>実験機器の接続方法（</a:t>
            </a:r>
            <a:r>
              <a:rPr lang="en-US" altLang="ja-JP" dirty="0"/>
              <a:t>FG</a:t>
            </a:r>
            <a:r>
              <a:rPr kumimoji="1" lang="ja-JP" altLang="en-US" dirty="0"/>
              <a:t>）</a:t>
            </a:r>
          </a:p>
        </p:txBody>
      </p:sp>
      <p:sp>
        <p:nvSpPr>
          <p:cNvPr id="4" name="テキスト ボックス 3">
            <a:extLst>
              <a:ext uri="{FF2B5EF4-FFF2-40B4-BE49-F238E27FC236}">
                <a16:creationId xmlns:a16="http://schemas.microsoft.com/office/drawing/2014/main" id="{1C53F548-F87C-4ADC-AE7C-4EAE4A1385E4}"/>
              </a:ext>
            </a:extLst>
          </p:cNvPr>
          <p:cNvSpPr txBox="1"/>
          <p:nvPr/>
        </p:nvSpPr>
        <p:spPr>
          <a:xfrm>
            <a:off x="-18659" y="2915382"/>
            <a:ext cx="2504016" cy="646331"/>
          </a:xfrm>
          <a:prstGeom prst="rect">
            <a:avLst/>
          </a:prstGeom>
          <a:noFill/>
        </p:spPr>
        <p:txBody>
          <a:bodyPr wrap="square" rtlCol="0">
            <a:spAutoFit/>
          </a:bodyPr>
          <a:lstStyle/>
          <a:p>
            <a:r>
              <a:rPr kumimoji="1" lang="ja-JP" altLang="en-US" dirty="0"/>
              <a:t>オシロスコープ </a:t>
            </a:r>
            <a:r>
              <a:rPr kumimoji="1" lang="en-US" altLang="ja-JP" dirty="0"/>
              <a:t>CH1</a:t>
            </a:r>
            <a:r>
              <a:rPr kumimoji="1" lang="ja-JP" altLang="en-US" dirty="0"/>
              <a:t>に繋ぐ</a:t>
            </a:r>
          </a:p>
        </p:txBody>
      </p:sp>
      <p:pic>
        <p:nvPicPr>
          <p:cNvPr id="1026" name="Picture 2" descr="https://attachments.office.net/owa/ce232031%40meiji.ac.jp/service.svc/s/GetAttachmentThumbnail?id=AAMkADU5MTQyYzJkLTg1YTgtNDJlOS1hZWQzLTdiMmJjN2MwYjQ4OABGAAAAAADy1W1tlkEUSpJsslfH8TqsBwCykzX1m9ncRYIbUAItixKwAAAAAAEMAACykzX1m9ncRYIbUAItixKwAASrchVQAAABEgAQAD6B%2FYenyo5AiQanUXVjC2M%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NDmTzbme9wY_zcxqBc5pTZl47D0qu98LPkr_8p-_pybxNM6PLJE8RQ.&amp;owa=outlook.office.com&amp;scriptVer=20240510004.33&amp;clientId=FF5EAAFEDBC7428AA75B40A4A8641B30&amp;animation=true">
            <a:extLst>
              <a:ext uri="{FF2B5EF4-FFF2-40B4-BE49-F238E27FC236}">
                <a16:creationId xmlns:a16="http://schemas.microsoft.com/office/drawing/2014/main" id="{98956306-0B8F-46E7-8ABE-265188631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238" y="2341646"/>
            <a:ext cx="5793762" cy="4345320"/>
          </a:xfrm>
          <a:prstGeom prst="rect">
            <a:avLst/>
          </a:prstGeom>
          <a:noFill/>
          <a:extLst>
            <a:ext uri="{909E8E84-426E-40DD-AFC4-6F175D3DCCD1}">
              <a14:hiddenFill xmlns:a14="http://schemas.microsoft.com/office/drawing/2010/main">
                <a:solidFill>
                  <a:srgbClr val="FFFFFF"/>
                </a:solidFill>
              </a14:hiddenFill>
            </a:ext>
          </a:extLst>
        </p:spPr>
      </p:pic>
      <p:sp>
        <p:nvSpPr>
          <p:cNvPr id="20" name="楕円 19">
            <a:extLst>
              <a:ext uri="{FF2B5EF4-FFF2-40B4-BE49-F238E27FC236}">
                <a16:creationId xmlns:a16="http://schemas.microsoft.com/office/drawing/2014/main" id="{CAE2DBE9-434B-491C-9ABE-77C3E048CB6F}"/>
              </a:ext>
            </a:extLst>
          </p:cNvPr>
          <p:cNvSpPr/>
          <p:nvPr/>
        </p:nvSpPr>
        <p:spPr>
          <a:xfrm>
            <a:off x="5334001" y="4144974"/>
            <a:ext cx="541866" cy="4357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08768E33-CD13-4167-BD41-1684E7A03FA6}"/>
              </a:ext>
            </a:extLst>
          </p:cNvPr>
          <p:cNvSpPr txBox="1"/>
          <p:nvPr/>
        </p:nvSpPr>
        <p:spPr>
          <a:xfrm>
            <a:off x="5698068" y="4421155"/>
            <a:ext cx="685799" cy="369332"/>
          </a:xfrm>
          <a:prstGeom prst="rect">
            <a:avLst/>
          </a:prstGeom>
          <a:noFill/>
        </p:spPr>
        <p:txBody>
          <a:bodyPr wrap="square" rtlCol="0">
            <a:spAutoFit/>
          </a:bodyPr>
          <a:lstStyle/>
          <a:p>
            <a:r>
              <a:rPr kumimoji="1" lang="en-US" altLang="ja-JP" b="1" dirty="0">
                <a:solidFill>
                  <a:srgbClr val="FF0000"/>
                </a:solidFill>
              </a:rPr>
              <a:t>CH1</a:t>
            </a:r>
            <a:endParaRPr kumimoji="1" lang="ja-JP" altLang="en-US" b="1" dirty="0">
              <a:solidFill>
                <a:srgbClr val="FF0000"/>
              </a:solidFill>
            </a:endParaRPr>
          </a:p>
        </p:txBody>
      </p:sp>
      <p:cxnSp>
        <p:nvCxnSpPr>
          <p:cNvPr id="22" name="直線コネクタ 21">
            <a:extLst>
              <a:ext uri="{FF2B5EF4-FFF2-40B4-BE49-F238E27FC236}">
                <a16:creationId xmlns:a16="http://schemas.microsoft.com/office/drawing/2014/main" id="{8D7A853F-491B-4845-8984-CF665DEBFF23}"/>
              </a:ext>
            </a:extLst>
          </p:cNvPr>
          <p:cNvCxnSpPr>
            <a:cxnSpLocks/>
          </p:cNvCxnSpPr>
          <p:nvPr/>
        </p:nvCxnSpPr>
        <p:spPr>
          <a:xfrm>
            <a:off x="2294467" y="3098800"/>
            <a:ext cx="3006892" cy="1176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E2A0CB11-0E2B-45CB-82C5-282DE9E9316D}"/>
              </a:ext>
            </a:extLst>
          </p:cNvPr>
          <p:cNvSpPr/>
          <p:nvPr/>
        </p:nvSpPr>
        <p:spPr>
          <a:xfrm>
            <a:off x="5952068" y="6199343"/>
            <a:ext cx="541866" cy="3793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F0191D5-66E5-4C1E-A96A-31463C05859B}"/>
              </a:ext>
            </a:extLst>
          </p:cNvPr>
          <p:cNvSpPr txBox="1"/>
          <p:nvPr/>
        </p:nvSpPr>
        <p:spPr>
          <a:xfrm>
            <a:off x="6270627" y="5895819"/>
            <a:ext cx="685799" cy="369332"/>
          </a:xfrm>
          <a:prstGeom prst="rect">
            <a:avLst/>
          </a:prstGeom>
          <a:noFill/>
        </p:spPr>
        <p:txBody>
          <a:bodyPr wrap="square" rtlCol="0">
            <a:spAutoFit/>
          </a:bodyPr>
          <a:lstStyle/>
          <a:p>
            <a:r>
              <a:rPr kumimoji="1" lang="en-US" altLang="ja-JP" b="1" dirty="0">
                <a:solidFill>
                  <a:srgbClr val="FF0000"/>
                </a:solidFill>
              </a:rPr>
              <a:t>CH2</a:t>
            </a:r>
            <a:endParaRPr kumimoji="1" lang="ja-JP" altLang="en-US" b="1" dirty="0">
              <a:solidFill>
                <a:srgbClr val="FF0000"/>
              </a:solidFill>
            </a:endParaRPr>
          </a:p>
        </p:txBody>
      </p:sp>
      <p:cxnSp>
        <p:nvCxnSpPr>
          <p:cNvPr id="27" name="直線コネクタ 26">
            <a:extLst>
              <a:ext uri="{FF2B5EF4-FFF2-40B4-BE49-F238E27FC236}">
                <a16:creationId xmlns:a16="http://schemas.microsoft.com/office/drawing/2014/main" id="{58186F88-9FC6-44AC-B51C-C51CC3D26101}"/>
              </a:ext>
            </a:extLst>
          </p:cNvPr>
          <p:cNvCxnSpPr>
            <a:cxnSpLocks/>
          </p:cNvCxnSpPr>
          <p:nvPr/>
        </p:nvCxnSpPr>
        <p:spPr>
          <a:xfrm flipV="1">
            <a:off x="6500896" y="6285253"/>
            <a:ext cx="2391221" cy="415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5CBB6DA-96F1-4811-999C-124DE5D2A2BF}"/>
              </a:ext>
            </a:extLst>
          </p:cNvPr>
          <p:cNvSpPr txBox="1"/>
          <p:nvPr/>
        </p:nvSpPr>
        <p:spPr>
          <a:xfrm>
            <a:off x="8853265" y="5962508"/>
            <a:ext cx="1645402" cy="369332"/>
          </a:xfrm>
          <a:prstGeom prst="rect">
            <a:avLst/>
          </a:prstGeom>
          <a:noFill/>
        </p:spPr>
        <p:txBody>
          <a:bodyPr wrap="square" rtlCol="0">
            <a:spAutoFit/>
          </a:bodyPr>
          <a:lstStyle/>
          <a:p>
            <a:r>
              <a:rPr kumimoji="1" lang="ja-JP" altLang="en-US" dirty="0"/>
              <a:t>加振機に繋ぐ</a:t>
            </a:r>
          </a:p>
        </p:txBody>
      </p:sp>
      <p:pic>
        <p:nvPicPr>
          <p:cNvPr id="6146" name="Picture 2" descr="https://attachments.office.net/owa/ce232031%40meiji.ac.jp/service.svc/s/GetAttachmentThumbnail?id=AAMkADU5MTQyYzJkLTg1YTgtNDJlOS1hZWQzLTdiMmJjN2MwYjQ4OABGAAAAAADy1W1tlkEUSpJsslfH8TqsBwCykzX1m9ncRYIbUAItixKwAAAAAAEMAACykzX1m9ncRYIbUAItixKwAASrchVRAAABEgAQANbWbyqH7i9JlGD0ug81o5A%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jQwOCwiZXhwIjoxNzE2NTUzMDA4LCJpc3MiOiIwMDAwMDAwMi0wMDAwLTBmZjEtY2UwMC0wMDAwMDAwMDAwMDBAYmFjODA2NDUtZjdkZC00NjJhLTg1ZWItYzUzNzIzNzhhZGYxIiwiYXVkIjoiMDAwMDAwMDItMDAwMC0wZmYxLWNlMDAtMDAwMDAwMDAwMDAwL2F0dGFjaG1lbnRzLm9mZmljZS5uZXRAYmFjODA2NDUtZjdkZC00NjJhLTg1ZWItYzUzNzIzNzhhZGYxIiwiaGFwcCI6Im93YSJ9.gPSm-YQlnB_2K5fXr0lqiiBW5RuCzUIE2h-smfmauZEUoKLG6aW5j4nFQkhncHTz9o-Tu1euJKWf6KnTHHl-SmgFHtNx22j8yFIwlaeDZP8CUmKyKcvE647-AiBnOA25VHth7NmY6PvfJgR2HMeEdMoYxDTch2lOPop3-8VuBscq3CxOovyrhQdk_itQubrXzg_RMUUfYiKpwmdU8ajTtrLJOEPKoc_jpojsYHf76odyQr72PL-Qqq-JLPVADb_1S9pnmi18mwKd1Z8Nh4MziCuNKn-kc24tEz1eYLypNBIHZw2_ea5KbibidMYXIPKg2iAbYbsCFOTnmX0nAmQTqw&amp;X-OWA-CANARY=bdvoV0K0elQAAAAAAAAAAHDdygLqe9wYp2SZ7x43oHB7Ve4CAzcof8xW6P3FvguLDZpaNIvzPBI.&amp;owa=outlook.office.com&amp;scriptVer=20240510004.33&amp;clientId=FF5EAAFEDBC7428AA75B40A4A8641B30&amp;animation=true">
            <a:extLst>
              <a:ext uri="{FF2B5EF4-FFF2-40B4-BE49-F238E27FC236}">
                <a16:creationId xmlns:a16="http://schemas.microsoft.com/office/drawing/2014/main" id="{2C2FFCFC-CCC3-4459-94B1-97AC3CA311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0" t="4922" r="5999" b="5124"/>
          <a:stretch/>
        </p:blipFill>
        <p:spPr bwMode="auto">
          <a:xfrm>
            <a:off x="8966201" y="1697575"/>
            <a:ext cx="2819400" cy="21875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attachments.office.net/owa/ce232031%40meiji.ac.jp/service.svc/s/GetAttachmentThumbnail?id=AAMkADU5MTQyYzJkLTg1YTgtNDJlOS1hZWQzLTdiMmJjN2MwYjQ4OABGAAAAAADy1W1tlkEUSpJsslfH8TqsBwCykzX1m9ncRYIbUAItixKwAAAAAAEMAACykzX1m9ncRYIbUAItixKwAASrchVRAAABEgAQAAbMbinwNHBPsmdgu53sdzY%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jQwOCwiZXhwIjoxNzE2NTUzMDA4LCJpc3MiOiIwMDAwMDAwMi0wMDAwLTBmZjEtY2UwMC0wMDAwMDAwMDAwMDBAYmFjODA2NDUtZjdkZC00NjJhLTg1ZWItYzUzNzIzNzhhZGYxIiwiYXVkIjoiMDAwMDAwMDItMDAwMC0wZmYxLWNlMDAtMDAwMDAwMDAwMDAwL2F0dGFjaG1lbnRzLm9mZmljZS5uZXRAYmFjODA2NDUtZjdkZC00NjJhLTg1ZWItYzUzNzIzNzhhZGYxIiwiaGFwcCI6Im93YSJ9.gPSm-YQlnB_2K5fXr0lqiiBW5RuCzUIE2h-smfmauZEUoKLG6aW5j4nFQkhncHTz9o-Tu1euJKWf6KnTHHl-SmgFHtNx22j8yFIwlaeDZP8CUmKyKcvE647-AiBnOA25VHth7NmY6PvfJgR2HMeEdMoYxDTch2lOPop3-8VuBscq3CxOovyrhQdk_itQubrXzg_RMUUfYiKpwmdU8ajTtrLJOEPKoc_jpojsYHf76odyQr72PL-Qqq-JLPVADb_1S9pnmi18mwKd1Z8Nh4MziCuNKn-kc24tEz1eYLypNBIHZw2_ea5KbibidMYXIPKg2iAbYbsCFOTnmX0nAmQTqw&amp;X-OWA-CANARY=bdvoV0K0elQAAAAAAAAAADCjmgjqe9wYPV1UCDJqh_EKrgX7q9m-3p8FncIyMXkAp3vyIdwmgPg.&amp;owa=outlook.office.com&amp;scriptVer=20240510004.33&amp;clientId=FF5EAAFEDBC7428AA75B40A4A8641B30&amp;animation=true">
            <a:extLst>
              <a:ext uri="{FF2B5EF4-FFF2-40B4-BE49-F238E27FC236}">
                <a16:creationId xmlns:a16="http://schemas.microsoft.com/office/drawing/2014/main" id="{32D1B9CD-95CE-4070-93A9-C9BFD2C83E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2" t="4486" r="1344" b="5981"/>
          <a:stretch/>
        </p:blipFill>
        <p:spPr bwMode="auto">
          <a:xfrm>
            <a:off x="124438" y="4922383"/>
            <a:ext cx="2573867" cy="1897553"/>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003A9EA2-9D6A-4AD8-A697-55AB13E5216C}"/>
              </a:ext>
            </a:extLst>
          </p:cNvPr>
          <p:cNvSpPr/>
          <p:nvPr/>
        </p:nvSpPr>
        <p:spPr>
          <a:xfrm>
            <a:off x="3750733" y="4859867"/>
            <a:ext cx="1413934" cy="1207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98ECD95D-155D-423A-BDE3-C599DF8A0C2D}"/>
              </a:ext>
            </a:extLst>
          </p:cNvPr>
          <p:cNvCxnSpPr>
            <a:cxnSpLocks/>
          </p:cNvCxnSpPr>
          <p:nvPr/>
        </p:nvCxnSpPr>
        <p:spPr>
          <a:xfrm flipV="1">
            <a:off x="2698305" y="4859867"/>
            <a:ext cx="1052428" cy="558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3645B7-0C81-4ECD-9F80-81908B4352E4}"/>
              </a:ext>
            </a:extLst>
          </p:cNvPr>
          <p:cNvCxnSpPr>
            <a:cxnSpLocks/>
          </p:cNvCxnSpPr>
          <p:nvPr/>
        </p:nvCxnSpPr>
        <p:spPr>
          <a:xfrm flipV="1">
            <a:off x="2698305" y="6039929"/>
            <a:ext cx="1052428" cy="7798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F3FD01E4-C210-445B-A544-FC6C6891904D}"/>
              </a:ext>
            </a:extLst>
          </p:cNvPr>
          <p:cNvSpPr/>
          <p:nvPr/>
        </p:nvSpPr>
        <p:spPr>
          <a:xfrm>
            <a:off x="3685867" y="2915382"/>
            <a:ext cx="1413934" cy="1207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コネクタ 47">
            <a:extLst>
              <a:ext uri="{FF2B5EF4-FFF2-40B4-BE49-F238E27FC236}">
                <a16:creationId xmlns:a16="http://schemas.microsoft.com/office/drawing/2014/main" id="{C4CC5606-3D3C-41D0-85A4-9B0030E47551}"/>
              </a:ext>
            </a:extLst>
          </p:cNvPr>
          <p:cNvCxnSpPr>
            <a:cxnSpLocks/>
          </p:cNvCxnSpPr>
          <p:nvPr/>
        </p:nvCxnSpPr>
        <p:spPr>
          <a:xfrm flipH="1">
            <a:off x="5099801" y="3883888"/>
            <a:ext cx="3866400" cy="2393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C0A366DA-ADBD-4CFB-90EA-9466A0DE5712}"/>
              </a:ext>
            </a:extLst>
          </p:cNvPr>
          <p:cNvCxnSpPr>
            <a:cxnSpLocks/>
          </p:cNvCxnSpPr>
          <p:nvPr/>
        </p:nvCxnSpPr>
        <p:spPr>
          <a:xfrm flipV="1">
            <a:off x="5099801" y="1715786"/>
            <a:ext cx="3866400" cy="1203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340AB577-5BE1-4A98-922E-39378826E650}"/>
              </a:ext>
            </a:extLst>
          </p:cNvPr>
          <p:cNvSpPr/>
          <p:nvPr/>
        </p:nvSpPr>
        <p:spPr>
          <a:xfrm>
            <a:off x="8968999" y="1705244"/>
            <a:ext cx="2816602" cy="2186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432CB1DB-56EF-4A7A-87EA-6F99E59C5110}"/>
              </a:ext>
            </a:extLst>
          </p:cNvPr>
          <p:cNvSpPr/>
          <p:nvPr/>
        </p:nvSpPr>
        <p:spPr>
          <a:xfrm>
            <a:off x="123156" y="4930833"/>
            <a:ext cx="2573867" cy="18956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38A03994-41E2-43AB-8C45-7EFB6655A22C}"/>
              </a:ext>
            </a:extLst>
          </p:cNvPr>
          <p:cNvSpPr/>
          <p:nvPr/>
        </p:nvSpPr>
        <p:spPr>
          <a:xfrm>
            <a:off x="516466" y="5396095"/>
            <a:ext cx="550334" cy="18343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8A52AFC6-671C-4290-A736-AC4547AE29EA}"/>
              </a:ext>
            </a:extLst>
          </p:cNvPr>
          <p:cNvCxnSpPr>
            <a:cxnSpLocks/>
          </p:cNvCxnSpPr>
          <p:nvPr/>
        </p:nvCxnSpPr>
        <p:spPr>
          <a:xfrm flipV="1">
            <a:off x="1064907" y="4790487"/>
            <a:ext cx="776955" cy="6733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B468DFD1-FC39-43E8-BE8B-0DEC419DE89E}"/>
              </a:ext>
            </a:extLst>
          </p:cNvPr>
          <p:cNvSpPr txBox="1"/>
          <p:nvPr/>
        </p:nvSpPr>
        <p:spPr>
          <a:xfrm>
            <a:off x="1412346" y="3881264"/>
            <a:ext cx="2581495" cy="923330"/>
          </a:xfrm>
          <a:prstGeom prst="rect">
            <a:avLst/>
          </a:prstGeom>
          <a:noFill/>
        </p:spPr>
        <p:txBody>
          <a:bodyPr wrap="square" rtlCol="0">
            <a:spAutoFit/>
          </a:bodyPr>
          <a:lstStyle/>
          <a:p>
            <a:r>
              <a:rPr kumimoji="1" lang="ja-JP" altLang="en-US" b="1" dirty="0"/>
              <a:t>入力電圧の設定</a:t>
            </a:r>
            <a:r>
              <a:rPr kumimoji="1" lang="ja-JP" altLang="en-US" b="1" dirty="0">
                <a:solidFill>
                  <a:srgbClr val="FF0000"/>
                </a:solidFill>
              </a:rPr>
              <a:t>（</a:t>
            </a:r>
            <a:r>
              <a:rPr kumimoji="1" lang="en-US" altLang="ja-JP" b="1" dirty="0">
                <a:solidFill>
                  <a:srgbClr val="FF0000"/>
                </a:solidFill>
              </a:rPr>
              <a:t>1.5Vpp</a:t>
            </a:r>
            <a:r>
              <a:rPr kumimoji="1" lang="ja-JP" altLang="en-US" b="1" dirty="0">
                <a:solidFill>
                  <a:srgbClr val="FF0000"/>
                </a:solidFill>
              </a:rPr>
              <a:t>以上にしないよう要注意！！）</a:t>
            </a:r>
          </a:p>
        </p:txBody>
      </p:sp>
      <p:sp>
        <p:nvSpPr>
          <p:cNvPr id="55" name="テキスト ボックス 54">
            <a:extLst>
              <a:ext uri="{FF2B5EF4-FFF2-40B4-BE49-F238E27FC236}">
                <a16:creationId xmlns:a16="http://schemas.microsoft.com/office/drawing/2014/main" id="{2FE8E187-C726-444E-8BB6-2E5632D14F76}"/>
              </a:ext>
            </a:extLst>
          </p:cNvPr>
          <p:cNvSpPr txBox="1"/>
          <p:nvPr/>
        </p:nvSpPr>
        <p:spPr>
          <a:xfrm>
            <a:off x="63138" y="4041647"/>
            <a:ext cx="1456990" cy="646331"/>
          </a:xfrm>
          <a:prstGeom prst="rect">
            <a:avLst/>
          </a:prstGeom>
          <a:noFill/>
        </p:spPr>
        <p:txBody>
          <a:bodyPr wrap="square" rtlCol="0">
            <a:spAutoFit/>
          </a:bodyPr>
          <a:lstStyle/>
          <a:p>
            <a:r>
              <a:rPr lang="ja-JP" altLang="en-US" b="1" dirty="0"/>
              <a:t>振動周波数</a:t>
            </a:r>
            <a:r>
              <a:rPr kumimoji="1" lang="ja-JP" altLang="en-US" b="1" dirty="0"/>
              <a:t>の設定</a:t>
            </a:r>
          </a:p>
        </p:txBody>
      </p:sp>
      <p:cxnSp>
        <p:nvCxnSpPr>
          <p:cNvPr id="56" name="直線コネクタ 55">
            <a:extLst>
              <a:ext uri="{FF2B5EF4-FFF2-40B4-BE49-F238E27FC236}">
                <a16:creationId xmlns:a16="http://schemas.microsoft.com/office/drawing/2014/main" id="{53C2336E-12F3-498A-A3B8-17C2D1027DCD}"/>
              </a:ext>
            </a:extLst>
          </p:cNvPr>
          <p:cNvCxnSpPr>
            <a:cxnSpLocks/>
          </p:cNvCxnSpPr>
          <p:nvPr/>
        </p:nvCxnSpPr>
        <p:spPr>
          <a:xfrm flipH="1" flipV="1">
            <a:off x="590105" y="4639733"/>
            <a:ext cx="257538" cy="54718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87692D05-8B56-47E1-9D38-92DE1C9FEB43}"/>
              </a:ext>
            </a:extLst>
          </p:cNvPr>
          <p:cNvSpPr/>
          <p:nvPr/>
        </p:nvSpPr>
        <p:spPr>
          <a:xfrm>
            <a:off x="548355" y="5178262"/>
            <a:ext cx="656168" cy="17762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18A27815-166B-456A-8BF8-330000A533AD}"/>
              </a:ext>
            </a:extLst>
          </p:cNvPr>
          <p:cNvSpPr txBox="1"/>
          <p:nvPr/>
        </p:nvSpPr>
        <p:spPr>
          <a:xfrm>
            <a:off x="8966201" y="3977170"/>
            <a:ext cx="2996808" cy="646331"/>
          </a:xfrm>
          <a:prstGeom prst="rect">
            <a:avLst/>
          </a:prstGeom>
          <a:noFill/>
        </p:spPr>
        <p:txBody>
          <a:bodyPr wrap="square" rtlCol="0">
            <a:spAutoFit/>
          </a:bodyPr>
          <a:lstStyle/>
          <a:p>
            <a:r>
              <a:rPr kumimoji="1" lang="ja-JP" altLang="en-US" dirty="0"/>
              <a:t>オシロスコープの</a:t>
            </a:r>
            <a:r>
              <a:rPr lang="ja-JP" altLang="en-US" dirty="0"/>
              <a:t>トリガ</a:t>
            </a:r>
            <a:r>
              <a:rPr kumimoji="1" lang="ja-JP" altLang="en-US" dirty="0"/>
              <a:t>用のパルス信号</a:t>
            </a:r>
          </a:p>
        </p:txBody>
      </p:sp>
    </p:spTree>
    <p:extLst>
      <p:ext uri="{BB962C8B-B14F-4D97-AF65-F5344CB8AC3E}">
        <p14:creationId xmlns:p14="http://schemas.microsoft.com/office/powerpoint/2010/main" val="356696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加振機を利用した粒子の誘導起電力実験</a:t>
            </a:r>
          </a:p>
        </p:txBody>
      </p:sp>
    </p:spTree>
    <p:extLst>
      <p:ext uri="{BB962C8B-B14F-4D97-AF65-F5344CB8AC3E}">
        <p14:creationId xmlns:p14="http://schemas.microsoft.com/office/powerpoint/2010/main" val="1924878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a:xfrm>
            <a:off x="838200" y="1807801"/>
            <a:ext cx="10515600" cy="4351338"/>
          </a:xfrm>
        </p:spPr>
        <p:txBody>
          <a:bodyPr/>
          <a:lstStyle/>
          <a:p>
            <a:r>
              <a:rPr kumimoji="1" lang="ja-JP" altLang="en-US" dirty="0"/>
              <a:t>実験機器の接続方法（</a:t>
            </a:r>
            <a:r>
              <a:rPr lang="en-US" altLang="ja-JP" dirty="0"/>
              <a:t>FG</a:t>
            </a:r>
            <a:r>
              <a:rPr kumimoji="1" lang="ja-JP" altLang="en-US" dirty="0"/>
              <a:t>）</a:t>
            </a:r>
          </a:p>
        </p:txBody>
      </p:sp>
      <p:sp>
        <p:nvSpPr>
          <p:cNvPr id="4" name="テキスト ボックス 3">
            <a:extLst>
              <a:ext uri="{FF2B5EF4-FFF2-40B4-BE49-F238E27FC236}">
                <a16:creationId xmlns:a16="http://schemas.microsoft.com/office/drawing/2014/main" id="{1C53F548-F87C-4ADC-AE7C-4EAE4A1385E4}"/>
              </a:ext>
            </a:extLst>
          </p:cNvPr>
          <p:cNvSpPr txBox="1"/>
          <p:nvPr/>
        </p:nvSpPr>
        <p:spPr>
          <a:xfrm>
            <a:off x="4750191" y="3798804"/>
            <a:ext cx="2504016" cy="369332"/>
          </a:xfrm>
          <a:prstGeom prst="rect">
            <a:avLst/>
          </a:prstGeom>
          <a:noFill/>
        </p:spPr>
        <p:txBody>
          <a:bodyPr wrap="square" rtlCol="0">
            <a:spAutoFit/>
          </a:bodyPr>
          <a:lstStyle/>
          <a:p>
            <a:r>
              <a:rPr kumimoji="1" lang="en-US" altLang="ja-JP" dirty="0"/>
              <a:t>FG</a:t>
            </a:r>
            <a:r>
              <a:rPr lang="ja-JP" altLang="en-US" dirty="0"/>
              <a:t>設定の</a:t>
            </a:r>
            <a:r>
              <a:rPr kumimoji="1" lang="ja-JP" altLang="en-US" dirty="0"/>
              <a:t>動画を貼る</a:t>
            </a:r>
          </a:p>
        </p:txBody>
      </p:sp>
      <p:sp>
        <p:nvSpPr>
          <p:cNvPr id="28" name="テキスト ボックス 27">
            <a:extLst>
              <a:ext uri="{FF2B5EF4-FFF2-40B4-BE49-F238E27FC236}">
                <a16:creationId xmlns:a16="http://schemas.microsoft.com/office/drawing/2014/main" id="{A5CBB6DA-96F1-4811-999C-124DE5D2A2BF}"/>
              </a:ext>
            </a:extLst>
          </p:cNvPr>
          <p:cNvSpPr txBox="1"/>
          <p:nvPr/>
        </p:nvSpPr>
        <p:spPr>
          <a:xfrm>
            <a:off x="8853265" y="5962508"/>
            <a:ext cx="1645402" cy="369332"/>
          </a:xfrm>
          <a:prstGeom prst="rect">
            <a:avLst/>
          </a:prstGeom>
          <a:noFill/>
        </p:spPr>
        <p:txBody>
          <a:bodyPr wrap="square" rtlCol="0">
            <a:spAutoFit/>
          </a:bodyPr>
          <a:lstStyle/>
          <a:p>
            <a:r>
              <a:rPr kumimoji="1" lang="ja-JP" altLang="en-US" dirty="0"/>
              <a:t>加振機に繋ぐ</a:t>
            </a:r>
          </a:p>
        </p:txBody>
      </p:sp>
    </p:spTree>
    <p:extLst>
      <p:ext uri="{BB962C8B-B14F-4D97-AF65-F5344CB8AC3E}">
        <p14:creationId xmlns:p14="http://schemas.microsoft.com/office/powerpoint/2010/main" val="355271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attachments.office.net/owa/ce232031%40meiji.ac.jp/service.svc/s/GetAttachmentThumbnail?id=AAMkADU5MTQyYzJkLTg1YTgtNDJlOS1hZWQzLTdiMmJjN2MwYjQ4OABGAAAAAADy1W1tlkEUSpJsslfH8TqsBwCykzX1m9ncRYIbUAItixKwAAAAAAEMAACykzX1m9ncRYIbUAItixKwAASrchVQAAABEgAQAJCTSGPKhvRIre5DJSAL6pk%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2044EAC0-5B07-4E21-A38B-D04786E4C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002745" y="2310525"/>
            <a:ext cx="5825240" cy="4368931"/>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実験機器の接続方法（</a:t>
            </a:r>
            <a:r>
              <a:rPr lang="ja-JP" altLang="en-US" dirty="0"/>
              <a:t>加振機</a:t>
            </a:r>
            <a:r>
              <a:rPr kumimoji="1" lang="ja-JP" altLang="en-US" dirty="0"/>
              <a:t>）</a:t>
            </a:r>
          </a:p>
        </p:txBody>
      </p:sp>
      <p:sp>
        <p:nvSpPr>
          <p:cNvPr id="45" name="テキスト ボックス 44">
            <a:extLst>
              <a:ext uri="{FF2B5EF4-FFF2-40B4-BE49-F238E27FC236}">
                <a16:creationId xmlns:a16="http://schemas.microsoft.com/office/drawing/2014/main" id="{485297D1-75B2-427E-8966-AC8CE674C4A0}"/>
              </a:ext>
            </a:extLst>
          </p:cNvPr>
          <p:cNvSpPr txBox="1"/>
          <p:nvPr/>
        </p:nvSpPr>
        <p:spPr>
          <a:xfrm>
            <a:off x="1464554" y="4797174"/>
            <a:ext cx="1083736" cy="646331"/>
          </a:xfrm>
          <a:prstGeom prst="rect">
            <a:avLst/>
          </a:prstGeom>
          <a:noFill/>
        </p:spPr>
        <p:txBody>
          <a:bodyPr wrap="square" rtlCol="0">
            <a:spAutoFit/>
          </a:bodyPr>
          <a:lstStyle/>
          <a:p>
            <a:r>
              <a:rPr kumimoji="1" lang="en-US" altLang="ja-JP" dirty="0"/>
              <a:t>FG CH2</a:t>
            </a:r>
            <a:br>
              <a:rPr kumimoji="1" lang="en-US" altLang="ja-JP" dirty="0"/>
            </a:br>
            <a:r>
              <a:rPr kumimoji="1" lang="ja-JP" altLang="en-US" dirty="0"/>
              <a:t>に繋ぐ</a:t>
            </a:r>
          </a:p>
        </p:txBody>
      </p:sp>
      <p:sp>
        <p:nvSpPr>
          <p:cNvPr id="20" name="楕円 19">
            <a:extLst>
              <a:ext uri="{FF2B5EF4-FFF2-40B4-BE49-F238E27FC236}">
                <a16:creationId xmlns:a16="http://schemas.microsoft.com/office/drawing/2014/main" id="{FCD7D3A6-972A-4244-B18F-65980FAE2E2D}"/>
              </a:ext>
            </a:extLst>
          </p:cNvPr>
          <p:cNvSpPr/>
          <p:nvPr/>
        </p:nvSpPr>
        <p:spPr>
          <a:xfrm>
            <a:off x="3522135" y="4826927"/>
            <a:ext cx="476932" cy="335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E77B60F7-0169-4B59-A469-A0C4B253335B}"/>
              </a:ext>
            </a:extLst>
          </p:cNvPr>
          <p:cNvCxnSpPr>
            <a:cxnSpLocks/>
          </p:cNvCxnSpPr>
          <p:nvPr/>
        </p:nvCxnSpPr>
        <p:spPr>
          <a:xfrm flipV="1">
            <a:off x="2460877" y="4970320"/>
            <a:ext cx="1083735" cy="242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261E1FF9-4CF4-46FC-A351-65B52AF0EA15}"/>
              </a:ext>
            </a:extLst>
          </p:cNvPr>
          <p:cNvSpPr/>
          <p:nvPr/>
        </p:nvSpPr>
        <p:spPr>
          <a:xfrm>
            <a:off x="5130801" y="5274986"/>
            <a:ext cx="541866" cy="5868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5A0AAF3-9B3B-47E0-8E9C-9FB322701143}"/>
              </a:ext>
            </a:extLst>
          </p:cNvPr>
          <p:cNvSpPr txBox="1"/>
          <p:nvPr/>
        </p:nvSpPr>
        <p:spPr>
          <a:xfrm>
            <a:off x="5750309" y="6058878"/>
            <a:ext cx="1083736" cy="369332"/>
          </a:xfrm>
          <a:prstGeom prst="rect">
            <a:avLst/>
          </a:prstGeom>
          <a:noFill/>
        </p:spPr>
        <p:txBody>
          <a:bodyPr wrap="square" rtlCol="0">
            <a:spAutoFit/>
          </a:bodyPr>
          <a:lstStyle/>
          <a:p>
            <a:r>
              <a:rPr kumimoji="1" lang="ja-JP" altLang="en-US" dirty="0"/>
              <a:t>電源</a:t>
            </a:r>
          </a:p>
        </p:txBody>
      </p:sp>
      <p:cxnSp>
        <p:nvCxnSpPr>
          <p:cNvPr id="26" name="直線コネクタ 25">
            <a:extLst>
              <a:ext uri="{FF2B5EF4-FFF2-40B4-BE49-F238E27FC236}">
                <a16:creationId xmlns:a16="http://schemas.microsoft.com/office/drawing/2014/main" id="{E6B2891B-FC25-489F-8207-8D3D753AA0A3}"/>
              </a:ext>
            </a:extLst>
          </p:cNvPr>
          <p:cNvCxnSpPr>
            <a:cxnSpLocks/>
          </p:cNvCxnSpPr>
          <p:nvPr/>
        </p:nvCxnSpPr>
        <p:spPr>
          <a:xfrm>
            <a:off x="5590139" y="5806534"/>
            <a:ext cx="234928" cy="2946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7A7E5404-16D9-4242-B21B-AD829260137F}"/>
              </a:ext>
            </a:extLst>
          </p:cNvPr>
          <p:cNvSpPr/>
          <p:nvPr/>
        </p:nvSpPr>
        <p:spPr>
          <a:xfrm>
            <a:off x="3572731" y="4461974"/>
            <a:ext cx="476932" cy="335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7D90A05C-7ECF-4930-B8B2-E8E304E93524}"/>
              </a:ext>
            </a:extLst>
          </p:cNvPr>
          <p:cNvCxnSpPr>
            <a:cxnSpLocks/>
          </p:cNvCxnSpPr>
          <p:nvPr/>
        </p:nvCxnSpPr>
        <p:spPr>
          <a:xfrm>
            <a:off x="2488996" y="4432221"/>
            <a:ext cx="1083735" cy="1880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A6D3C9F7-2A4A-48BE-BF28-4E8878230403}"/>
              </a:ext>
            </a:extLst>
          </p:cNvPr>
          <p:cNvSpPr txBox="1"/>
          <p:nvPr/>
        </p:nvSpPr>
        <p:spPr>
          <a:xfrm>
            <a:off x="905933" y="4109055"/>
            <a:ext cx="1642357" cy="646331"/>
          </a:xfrm>
          <a:prstGeom prst="rect">
            <a:avLst/>
          </a:prstGeom>
          <a:noFill/>
        </p:spPr>
        <p:txBody>
          <a:bodyPr wrap="square" rtlCol="0">
            <a:spAutoFit/>
          </a:bodyPr>
          <a:lstStyle/>
          <a:p>
            <a:r>
              <a:rPr kumimoji="1" lang="en-US" altLang="ja-JP" dirty="0"/>
              <a:t>Gain</a:t>
            </a:r>
            <a:r>
              <a:rPr kumimoji="1" lang="ja-JP" altLang="en-US" dirty="0"/>
              <a:t>は</a:t>
            </a:r>
            <a:r>
              <a:rPr kumimoji="1" lang="en-US" altLang="ja-JP" dirty="0"/>
              <a:t>MAX</a:t>
            </a:r>
            <a:r>
              <a:rPr kumimoji="1" lang="ja-JP" altLang="en-US" dirty="0"/>
              <a:t>にしている</a:t>
            </a:r>
          </a:p>
        </p:txBody>
      </p:sp>
    </p:spTree>
    <p:extLst>
      <p:ext uri="{BB962C8B-B14F-4D97-AF65-F5344CB8AC3E}">
        <p14:creationId xmlns:p14="http://schemas.microsoft.com/office/powerpoint/2010/main" val="30047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実験機器の接続方法（ローパスフィルタ＆増幅器）</a:t>
            </a:r>
          </a:p>
        </p:txBody>
      </p:sp>
      <p:sp>
        <p:nvSpPr>
          <p:cNvPr id="43" name="テキスト ボックス 42">
            <a:extLst>
              <a:ext uri="{FF2B5EF4-FFF2-40B4-BE49-F238E27FC236}">
                <a16:creationId xmlns:a16="http://schemas.microsoft.com/office/drawing/2014/main" id="{8BAEE533-E437-4877-8C5F-27F4A5B9B7F1}"/>
              </a:ext>
            </a:extLst>
          </p:cNvPr>
          <p:cNvSpPr txBox="1"/>
          <p:nvPr/>
        </p:nvSpPr>
        <p:spPr>
          <a:xfrm>
            <a:off x="8826653" y="3593658"/>
            <a:ext cx="1709881" cy="923330"/>
          </a:xfrm>
          <a:prstGeom prst="rect">
            <a:avLst/>
          </a:prstGeom>
          <a:noFill/>
        </p:spPr>
        <p:txBody>
          <a:bodyPr wrap="square" rtlCol="0">
            <a:spAutoFit/>
          </a:bodyPr>
          <a:lstStyle/>
          <a:p>
            <a:r>
              <a:rPr kumimoji="1" lang="en-US" altLang="ja-JP" dirty="0"/>
              <a:t>100</a:t>
            </a:r>
            <a:r>
              <a:rPr kumimoji="1" lang="ja-JP" altLang="en-US" dirty="0"/>
              <a:t>倍スイッチ</a:t>
            </a:r>
            <a:br>
              <a:rPr kumimoji="1" lang="en-US" altLang="ja-JP" dirty="0"/>
            </a:br>
            <a:r>
              <a:rPr kumimoji="1" lang="en-US" altLang="ja-JP" dirty="0"/>
              <a:t>※dB</a:t>
            </a:r>
            <a:r>
              <a:rPr kumimoji="1" lang="ja-JP" altLang="en-US" dirty="0"/>
              <a:t>ではないので注意</a:t>
            </a:r>
          </a:p>
        </p:txBody>
      </p:sp>
      <p:pic>
        <p:nvPicPr>
          <p:cNvPr id="1030" name="Picture 6" descr="https://attachments.office.net/owa/ce232031%40meiji.ac.jp/service.svc/s/GetAttachmentThumbnail?id=AAMkADU5MTQyYzJkLTg1YTgtNDJlOS1hZWQzLTdiMmJjN2MwYjQ4OABGAAAAAADy1W1tlkEUSpJsslfH8TqsBwCykzX1m9ncRYIbUAItixKwAAAAAAEMAACykzX1m9ncRYIbUAItixKwAASrchVQAAABEgAQACoG3CNDZkNAtnn2lTxr8kQ%3D&amp;thumbnailType=2&amp;token=eyJhbGciOiJSUzI1NiIsImtpZCI6IkU1RDJGMEY4REE5M0I2NzA5QzQzQTlFOEE2MTQzQzAzRDYyRjlBODAiLCJ0eXAiOiJKV1QiLCJ4NXQiOiI1ZEx3LU5xVHRuQ2NRNm5vcGhROEE5WXZtb0EifQ.eyJvcmlnaW4iOiJodHRwczovL291dGxvb2sub2ZmaWNlLmNvbSIsInVjIjoiNzM1MjRiZmIzOGFiNDQxYTgyYzU5ZTU2Mjc1OWNiNmIiLCJzaWduaW5fc3RhdGUiOlsiaW5rbm93bm50d2siLCJrbXNpIl0sInZlciI6IkV4Y2hhbmdlLkNhbGxiYWNrLlYxIiwiYXBwY3R4c2VuZGVyIjoiT3dhRG93bmxvYWRAYmFjODA2NDUtZjdkZC00NjJhLTg1ZWItYzUzNzIzNzhhZGYxIiwiaXNzcmluZyI6IldXIiwiYXBwY3R4Ijoie1wibXNleGNocHJvdFwiOlwib3dhXCIsXCJwdWlkXCI6XCIxMTUzODAxMTE1MDMxMzM5OTk2XCIsXCJzY29wZVwiOlwiT3dhRG93bmxvYWRcIixcIm9pZFwiOlwiMjA2NzY5NWEtNGEzMy00NjFmLTk2Y2MtNzRmNmEzN2ViYjkwXCIsXCJwcmltYXJ5c2lkXCI6XCJTLTEtNS0yMS00MjI3ODcyMzQzLTI1NzIzNzc0NDgtMzA1MDIyNzMyNS0xNjMwMzA4MlwifSIsIm5iZiI6MTcxNjU1MDc4MiwiZXhwIjoxNzE2NTUxMzgyLCJpc3MiOiIwMDAwMDAwMi0wMDAwLTBmZjEtY2UwMC0wMDAwMDAwMDAwMDBAYmFjODA2NDUtZjdkZC00NjJhLTg1ZWItYzUzNzIzNzhhZGYxIiwiYXVkIjoiMDAwMDAwMDItMDAwMC0wZmYxLWNlMDAtMDAwMDAwMDAwMDAwL2F0dGFjaG1lbnRzLm9mZmljZS5uZXRAYmFjODA2NDUtZjdkZC00NjJhLTg1ZWItYzUzNzIzNzhhZGYxIiwiaGFwcCI6Im93YSJ9.qYaumBpid3Z0J0GTIRIzIG1VJMaagk-bjATLAsEmNOOchzXt7XpJyJjUQqlCaYyh0ODARc3NvFN7XtwU1Vk5kiugdkm0AK5vX34Gqcto1WFr6mN2yneZSz-gNw_fE2iXARSqb8MNPn76Y4P-U8tG_QDFmVAh86Cnmunpw-kuXH2-tcFFM86Nqv1QXZpRp5yYmMaSVXUxbBzI1ocnc0qA8mpap3Ya3CP9lmWtrg96xWe66j7zOrMsGmKBdYzpuPi3GzGf075BLzaV3uib3qdUrb8wzjWi6ZXZ8Da_UXAeCBODDggfHUIp3p-jV63prX-hZhuHxfsFi6N9fKvAsoAl0Q&amp;X-OWA-CANARY=bdvoV0K0elQAAAAAAAAAAMBQYUjme9wYE0-34fcmaVyQACYnO06lIUUlsyckHfe3qay5_P_x6gQ.&amp;owa=outlook.office.com&amp;scriptVer=20240510004.33&amp;clientId=FF5EAAFEDBC7428AA75B40A4A8641B30&amp;animation=true">
            <a:extLst>
              <a:ext uri="{FF2B5EF4-FFF2-40B4-BE49-F238E27FC236}">
                <a16:creationId xmlns:a16="http://schemas.microsoft.com/office/drawing/2014/main" id="{61A37253-B624-40DC-AA82-71098502C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906" y="2317308"/>
            <a:ext cx="5884922" cy="4413692"/>
          </a:xfrm>
          <a:prstGeom prst="rect">
            <a:avLst/>
          </a:prstGeom>
          <a:noFill/>
          <a:extLst>
            <a:ext uri="{909E8E84-426E-40DD-AFC4-6F175D3DCCD1}">
              <a14:hiddenFill xmlns:a14="http://schemas.microsoft.com/office/drawing/2010/main">
                <a:solidFill>
                  <a:srgbClr val="FFFFFF"/>
                </a:solidFill>
              </a14:hiddenFill>
            </a:ext>
          </a:extLst>
        </p:spPr>
      </p:pic>
      <p:sp>
        <p:nvSpPr>
          <p:cNvPr id="20" name="楕円 19">
            <a:extLst>
              <a:ext uri="{FF2B5EF4-FFF2-40B4-BE49-F238E27FC236}">
                <a16:creationId xmlns:a16="http://schemas.microsoft.com/office/drawing/2014/main" id="{DA287E58-8BF2-41A7-A959-B03266737D26}"/>
              </a:ext>
            </a:extLst>
          </p:cNvPr>
          <p:cNvSpPr/>
          <p:nvPr/>
        </p:nvSpPr>
        <p:spPr>
          <a:xfrm>
            <a:off x="5240868" y="3725333"/>
            <a:ext cx="397932" cy="3923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F3642558-A1B2-403E-B9AB-0059ABD78B09}"/>
              </a:ext>
            </a:extLst>
          </p:cNvPr>
          <p:cNvCxnSpPr>
            <a:cxnSpLocks/>
          </p:cNvCxnSpPr>
          <p:nvPr/>
        </p:nvCxnSpPr>
        <p:spPr>
          <a:xfrm>
            <a:off x="4597400" y="3633962"/>
            <a:ext cx="643468" cy="2387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89333A7-7724-4E89-AB73-A43424320BB2}"/>
              </a:ext>
            </a:extLst>
          </p:cNvPr>
          <p:cNvSpPr txBox="1"/>
          <p:nvPr/>
        </p:nvSpPr>
        <p:spPr>
          <a:xfrm>
            <a:off x="3434180" y="3275184"/>
            <a:ext cx="1408756" cy="646331"/>
          </a:xfrm>
          <a:prstGeom prst="rect">
            <a:avLst/>
          </a:prstGeom>
          <a:noFill/>
        </p:spPr>
        <p:txBody>
          <a:bodyPr wrap="square" rtlCol="0">
            <a:spAutoFit/>
          </a:bodyPr>
          <a:lstStyle/>
          <a:p>
            <a:r>
              <a:rPr kumimoji="1" lang="ja-JP" altLang="en-US" dirty="0"/>
              <a:t>受信コイル</a:t>
            </a:r>
            <a:endParaRPr kumimoji="1" lang="en-US" altLang="ja-JP" dirty="0"/>
          </a:p>
          <a:p>
            <a:r>
              <a:rPr lang="ja-JP" altLang="en-US" dirty="0"/>
              <a:t>に繋ぐ</a:t>
            </a:r>
            <a:endParaRPr kumimoji="1" lang="ja-JP" altLang="en-US" dirty="0"/>
          </a:p>
        </p:txBody>
      </p:sp>
      <p:sp>
        <p:nvSpPr>
          <p:cNvPr id="26" name="楕円 25">
            <a:extLst>
              <a:ext uri="{FF2B5EF4-FFF2-40B4-BE49-F238E27FC236}">
                <a16:creationId xmlns:a16="http://schemas.microsoft.com/office/drawing/2014/main" id="{31A7A69C-470B-4203-8D17-CF4C2DB089A4}"/>
              </a:ext>
            </a:extLst>
          </p:cNvPr>
          <p:cNvSpPr/>
          <p:nvPr/>
        </p:nvSpPr>
        <p:spPr>
          <a:xfrm>
            <a:off x="4199468" y="5612837"/>
            <a:ext cx="397932" cy="3923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B1F7382-4EB2-40FD-A69B-63CE7169908D}"/>
              </a:ext>
            </a:extLst>
          </p:cNvPr>
          <p:cNvSpPr txBox="1"/>
          <p:nvPr/>
        </p:nvSpPr>
        <p:spPr>
          <a:xfrm>
            <a:off x="169333" y="6200206"/>
            <a:ext cx="2414706" cy="646331"/>
          </a:xfrm>
          <a:prstGeom prst="rect">
            <a:avLst/>
          </a:prstGeom>
          <a:noFill/>
        </p:spPr>
        <p:txBody>
          <a:bodyPr wrap="square" rtlCol="0">
            <a:spAutoFit/>
          </a:bodyPr>
          <a:lstStyle/>
          <a:p>
            <a:r>
              <a:rPr kumimoji="1" lang="ja-JP" altLang="en-US" dirty="0"/>
              <a:t>オシロスコープ </a:t>
            </a:r>
            <a:r>
              <a:rPr kumimoji="1" lang="en-US" altLang="ja-JP" dirty="0"/>
              <a:t>CH4</a:t>
            </a:r>
          </a:p>
          <a:p>
            <a:r>
              <a:rPr lang="ja-JP" altLang="en-US" dirty="0"/>
              <a:t>に繋ぐ</a:t>
            </a:r>
            <a:endParaRPr kumimoji="1" lang="ja-JP" altLang="en-US" dirty="0"/>
          </a:p>
        </p:txBody>
      </p:sp>
      <p:cxnSp>
        <p:nvCxnSpPr>
          <p:cNvPr id="28" name="直線コネクタ 27">
            <a:extLst>
              <a:ext uri="{FF2B5EF4-FFF2-40B4-BE49-F238E27FC236}">
                <a16:creationId xmlns:a16="http://schemas.microsoft.com/office/drawing/2014/main" id="{781E0A22-6949-4744-B8C0-AF44BA63FEB8}"/>
              </a:ext>
            </a:extLst>
          </p:cNvPr>
          <p:cNvCxnSpPr>
            <a:cxnSpLocks/>
            <a:endCxn id="26" idx="2"/>
          </p:cNvCxnSpPr>
          <p:nvPr/>
        </p:nvCxnSpPr>
        <p:spPr>
          <a:xfrm flipV="1">
            <a:off x="2472267" y="5809019"/>
            <a:ext cx="1727201" cy="5663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2E39E35B-7347-4BED-956B-F7B9E6D7FEA6}"/>
              </a:ext>
            </a:extLst>
          </p:cNvPr>
          <p:cNvSpPr/>
          <p:nvPr/>
        </p:nvSpPr>
        <p:spPr>
          <a:xfrm>
            <a:off x="6829514" y="3276946"/>
            <a:ext cx="177802" cy="3587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78A75F8C-C552-4E63-BF4B-9ABA5C1A28B2}"/>
              </a:ext>
            </a:extLst>
          </p:cNvPr>
          <p:cNvCxnSpPr>
            <a:cxnSpLocks/>
            <a:stCxn id="32" idx="5"/>
          </p:cNvCxnSpPr>
          <p:nvPr/>
        </p:nvCxnSpPr>
        <p:spPr>
          <a:xfrm>
            <a:off x="6981277" y="3583182"/>
            <a:ext cx="1921190" cy="183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5EF06302-C8ED-4A87-AACB-2B588C296EB8}"/>
              </a:ext>
            </a:extLst>
          </p:cNvPr>
          <p:cNvSpPr/>
          <p:nvPr/>
        </p:nvSpPr>
        <p:spPr>
          <a:xfrm>
            <a:off x="3174303" y="4661198"/>
            <a:ext cx="1109829" cy="4805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BB1C5543-1A35-4049-AB54-F82259558ACE}"/>
              </a:ext>
            </a:extLst>
          </p:cNvPr>
          <p:cNvCxnSpPr>
            <a:cxnSpLocks/>
            <a:endCxn id="42" idx="2"/>
          </p:cNvCxnSpPr>
          <p:nvPr/>
        </p:nvCxnSpPr>
        <p:spPr>
          <a:xfrm>
            <a:off x="2434739" y="4829774"/>
            <a:ext cx="739564" cy="716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70ABD0E4-C123-4070-8A54-38726490A7E5}"/>
              </a:ext>
            </a:extLst>
          </p:cNvPr>
          <p:cNvSpPr txBox="1"/>
          <p:nvPr/>
        </p:nvSpPr>
        <p:spPr>
          <a:xfrm>
            <a:off x="20934" y="4661198"/>
            <a:ext cx="2610525" cy="923330"/>
          </a:xfrm>
          <a:prstGeom prst="rect">
            <a:avLst/>
          </a:prstGeom>
          <a:noFill/>
        </p:spPr>
        <p:txBody>
          <a:bodyPr wrap="square" rtlCol="0">
            <a:spAutoFit/>
          </a:bodyPr>
          <a:lstStyle/>
          <a:p>
            <a:r>
              <a:rPr kumimoji="1" lang="ja-JP" altLang="en-US" dirty="0"/>
              <a:t>ローパスの設定周波数</a:t>
            </a:r>
            <a:br>
              <a:rPr kumimoji="1" lang="en-US" altLang="ja-JP" dirty="0"/>
            </a:br>
            <a:r>
              <a:rPr kumimoji="1" lang="en-US" altLang="ja-JP" dirty="0"/>
              <a:t>※</a:t>
            </a:r>
            <a:r>
              <a:rPr kumimoji="1" lang="ja-JP" altLang="en-US" dirty="0"/>
              <a:t>この時は</a:t>
            </a:r>
            <a:r>
              <a:rPr kumimoji="1" lang="en-US" altLang="ja-JP" dirty="0"/>
              <a:t>400Hz</a:t>
            </a:r>
            <a:r>
              <a:rPr kumimoji="1" lang="ja-JP" altLang="en-US" dirty="0" err="1"/>
              <a:t>で加振</a:t>
            </a:r>
            <a:r>
              <a:rPr kumimoji="1" lang="ja-JP" altLang="en-US" dirty="0"/>
              <a:t>している</a:t>
            </a:r>
          </a:p>
        </p:txBody>
      </p:sp>
      <p:cxnSp>
        <p:nvCxnSpPr>
          <p:cNvPr id="50" name="直線コネクタ 49">
            <a:extLst>
              <a:ext uri="{FF2B5EF4-FFF2-40B4-BE49-F238E27FC236}">
                <a16:creationId xmlns:a16="http://schemas.microsoft.com/office/drawing/2014/main" id="{B6B8A9EE-27BF-48F4-8B9C-9FC1772BDAF6}"/>
              </a:ext>
            </a:extLst>
          </p:cNvPr>
          <p:cNvCxnSpPr>
            <a:cxnSpLocks/>
          </p:cNvCxnSpPr>
          <p:nvPr/>
        </p:nvCxnSpPr>
        <p:spPr>
          <a:xfrm>
            <a:off x="2407343" y="4023758"/>
            <a:ext cx="612759" cy="7064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4FB3176-9CC8-49BF-AB6D-8FA3D9AEF3AB}"/>
              </a:ext>
            </a:extLst>
          </p:cNvPr>
          <p:cNvSpPr txBox="1"/>
          <p:nvPr/>
        </p:nvSpPr>
        <p:spPr>
          <a:xfrm>
            <a:off x="191757" y="3699431"/>
            <a:ext cx="2610525" cy="369332"/>
          </a:xfrm>
          <a:prstGeom prst="rect">
            <a:avLst/>
          </a:prstGeom>
          <a:noFill/>
        </p:spPr>
        <p:txBody>
          <a:bodyPr wrap="square" rtlCol="0">
            <a:spAutoFit/>
          </a:bodyPr>
          <a:lstStyle/>
          <a:p>
            <a:r>
              <a:rPr kumimoji="1" lang="ja-JP" altLang="en-US" dirty="0"/>
              <a:t>ローパスの設定ランプ</a:t>
            </a:r>
          </a:p>
        </p:txBody>
      </p:sp>
    </p:spTree>
    <p:extLst>
      <p:ext uri="{BB962C8B-B14F-4D97-AF65-F5344CB8AC3E}">
        <p14:creationId xmlns:p14="http://schemas.microsoft.com/office/powerpoint/2010/main" val="4181465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lang="ja-JP" altLang="en-US" dirty="0"/>
              <a:t>実験条件と結果の例</a:t>
            </a:r>
            <a:endParaRPr kumimoji="1" lang="ja-JP" altLang="en-US" dirty="0"/>
          </a:p>
        </p:txBody>
      </p:sp>
      <p:sp>
        <p:nvSpPr>
          <p:cNvPr id="43" name="テキスト ボックス 42">
            <a:extLst>
              <a:ext uri="{FF2B5EF4-FFF2-40B4-BE49-F238E27FC236}">
                <a16:creationId xmlns:a16="http://schemas.microsoft.com/office/drawing/2014/main" id="{8BAEE533-E437-4877-8C5F-27F4A5B9B7F1}"/>
              </a:ext>
            </a:extLst>
          </p:cNvPr>
          <p:cNvSpPr txBox="1"/>
          <p:nvPr/>
        </p:nvSpPr>
        <p:spPr>
          <a:xfrm>
            <a:off x="10598258" y="6565429"/>
            <a:ext cx="1593742" cy="253916"/>
          </a:xfrm>
          <a:prstGeom prst="rect">
            <a:avLst/>
          </a:prstGeom>
          <a:noFill/>
        </p:spPr>
        <p:txBody>
          <a:bodyPr wrap="square" rtlCol="0">
            <a:spAutoFit/>
          </a:bodyPr>
          <a:lstStyle/>
          <a:p>
            <a:r>
              <a:rPr kumimoji="1" lang="ja-JP" altLang="en-US" sz="1050" dirty="0">
                <a:hlinkClick r:id="rId2" action="ppaction://hlinkfile"/>
              </a:rPr>
              <a:t>誘導起電力まとめ</a:t>
            </a:r>
            <a:r>
              <a:rPr kumimoji="1" lang="ja-JP" altLang="en-US" sz="1050" dirty="0"/>
              <a:t>参照</a:t>
            </a:r>
          </a:p>
        </p:txBody>
      </p:sp>
      <p:sp>
        <p:nvSpPr>
          <p:cNvPr id="6" name="テキスト ボックス 5">
            <a:extLst>
              <a:ext uri="{FF2B5EF4-FFF2-40B4-BE49-F238E27FC236}">
                <a16:creationId xmlns:a16="http://schemas.microsoft.com/office/drawing/2014/main" id="{74AF8F2C-3801-4D02-B0C6-6A6DC5FC7433}"/>
              </a:ext>
            </a:extLst>
          </p:cNvPr>
          <p:cNvSpPr txBox="1"/>
          <p:nvPr/>
        </p:nvSpPr>
        <p:spPr>
          <a:xfrm>
            <a:off x="693287" y="2599401"/>
            <a:ext cx="4281579" cy="646331"/>
          </a:xfrm>
          <a:prstGeom prst="rect">
            <a:avLst/>
          </a:prstGeom>
          <a:noFill/>
        </p:spPr>
        <p:txBody>
          <a:bodyPr wrap="square" rtlCol="0">
            <a:spAutoFit/>
          </a:bodyPr>
          <a:lstStyle/>
          <a:p>
            <a:pPr algn="ctr"/>
            <a:r>
              <a:rPr kumimoji="1" lang="ja-JP" altLang="en-US" dirty="0"/>
              <a:t>実験条件</a:t>
            </a:r>
            <a:endParaRPr kumimoji="1" lang="en-US" altLang="ja-JP" dirty="0"/>
          </a:p>
          <a:p>
            <a:pPr algn="ctr"/>
            <a:r>
              <a:rPr kumimoji="1" lang="ja-JP" altLang="en-US" dirty="0"/>
              <a:t>（加振機のつまみ（</a:t>
            </a:r>
            <a:r>
              <a:rPr kumimoji="1" lang="en-US" altLang="ja-JP" dirty="0"/>
              <a:t>gain</a:t>
            </a:r>
            <a:r>
              <a:rPr kumimoji="1" lang="ja-JP" altLang="en-US" dirty="0"/>
              <a:t>）は</a:t>
            </a:r>
            <a:r>
              <a:rPr kumimoji="1" lang="en-US" altLang="ja-JP" dirty="0"/>
              <a:t>MAX</a:t>
            </a:r>
            <a:r>
              <a:rPr kumimoji="1" lang="ja-JP" altLang="en-US" dirty="0"/>
              <a:t>）</a:t>
            </a:r>
          </a:p>
        </p:txBody>
      </p:sp>
      <p:graphicFrame>
        <p:nvGraphicFramePr>
          <p:cNvPr id="7" name="表 6">
            <a:extLst>
              <a:ext uri="{FF2B5EF4-FFF2-40B4-BE49-F238E27FC236}">
                <a16:creationId xmlns:a16="http://schemas.microsoft.com/office/drawing/2014/main" id="{C5CF1B0D-6010-4A11-B037-A8623CD6500C}"/>
              </a:ext>
            </a:extLst>
          </p:cNvPr>
          <p:cNvGraphicFramePr>
            <a:graphicFrameLocks noGrp="1"/>
          </p:cNvGraphicFramePr>
          <p:nvPr>
            <p:extLst>
              <p:ext uri="{D42A27DB-BD31-4B8C-83A1-F6EECF244321}">
                <p14:modId xmlns:p14="http://schemas.microsoft.com/office/powerpoint/2010/main" val="1881561940"/>
              </p:ext>
            </p:extLst>
          </p:nvPr>
        </p:nvGraphicFramePr>
        <p:xfrm>
          <a:off x="1261533" y="3318458"/>
          <a:ext cx="3019266" cy="1559560"/>
        </p:xfrm>
        <a:graphic>
          <a:graphicData uri="http://schemas.openxmlformats.org/drawingml/2006/table">
            <a:tbl>
              <a:tblPr firstRow="1" bandRow="1">
                <a:tableStyleId>{5940675A-B579-460E-94D1-54222C63F5DA}</a:tableStyleId>
              </a:tblPr>
              <a:tblGrid>
                <a:gridCol w="1105083">
                  <a:extLst>
                    <a:ext uri="{9D8B030D-6E8A-4147-A177-3AD203B41FA5}">
                      <a16:colId xmlns:a16="http://schemas.microsoft.com/office/drawing/2014/main" val="3981589207"/>
                    </a:ext>
                  </a:extLst>
                </a:gridCol>
                <a:gridCol w="1914183">
                  <a:extLst>
                    <a:ext uri="{9D8B030D-6E8A-4147-A177-3AD203B41FA5}">
                      <a16:colId xmlns:a16="http://schemas.microsoft.com/office/drawing/2014/main" val="2423942637"/>
                    </a:ext>
                  </a:extLst>
                </a:gridCol>
              </a:tblGrid>
              <a:tr h="370840">
                <a:tc>
                  <a:txBody>
                    <a:bodyPr/>
                    <a:lstStyle/>
                    <a:p>
                      <a:r>
                        <a:rPr kumimoji="1" lang="ja-JP" altLang="en-US" b="1" dirty="0"/>
                        <a:t>周波数</a:t>
                      </a:r>
                    </a:p>
                  </a:txBody>
                  <a:tcPr/>
                </a:tc>
                <a:tc>
                  <a:txBody>
                    <a:bodyPr/>
                    <a:lstStyle/>
                    <a:p>
                      <a:r>
                        <a:rPr kumimoji="1" lang="en-US" altLang="ja-JP" dirty="0"/>
                        <a:t>100Hz</a:t>
                      </a:r>
                      <a:endParaRPr kumimoji="1" lang="ja-JP" altLang="en-US" dirty="0"/>
                    </a:p>
                  </a:txBody>
                  <a:tcPr>
                    <a:noFill/>
                  </a:tcPr>
                </a:tc>
                <a:extLst>
                  <a:ext uri="{0D108BD9-81ED-4DB2-BD59-A6C34878D82A}">
                    <a16:rowId xmlns:a16="http://schemas.microsoft.com/office/drawing/2014/main" val="3219532676"/>
                  </a:ext>
                </a:extLst>
              </a:tr>
              <a:tr h="370840">
                <a:tc>
                  <a:txBody>
                    <a:bodyPr/>
                    <a:lstStyle/>
                    <a:p>
                      <a:r>
                        <a:rPr kumimoji="1" lang="ja-JP" altLang="en-US" b="1"/>
                        <a:t>入力電圧</a:t>
                      </a:r>
                    </a:p>
                  </a:txBody>
                  <a:tcPr/>
                </a:tc>
                <a:tc>
                  <a:txBody>
                    <a:bodyPr/>
                    <a:lstStyle/>
                    <a:p>
                      <a:r>
                        <a:rPr kumimoji="1" lang="en-US" altLang="ja-JP" dirty="0"/>
                        <a:t>100mVpp</a:t>
                      </a:r>
                      <a:r>
                        <a:rPr kumimoji="1" lang="ja-JP" altLang="en-US" dirty="0"/>
                        <a:t>～</a:t>
                      </a:r>
                      <a:r>
                        <a:rPr kumimoji="1" lang="en-US" altLang="ja-JP" dirty="0"/>
                        <a:t>1500mVpp</a:t>
                      </a:r>
                    </a:p>
                    <a:p>
                      <a:r>
                        <a:rPr kumimoji="1" lang="ja-JP" altLang="en-US" dirty="0"/>
                        <a:t>（</a:t>
                      </a:r>
                      <a:r>
                        <a:rPr kumimoji="1" lang="en-US" altLang="ja-JP" dirty="0"/>
                        <a:t>100mVpp</a:t>
                      </a:r>
                      <a:r>
                        <a:rPr kumimoji="1" lang="ja-JP" altLang="en-US" dirty="0"/>
                        <a:t>刻み）</a:t>
                      </a:r>
                    </a:p>
                  </a:txBody>
                  <a:tcPr>
                    <a:noFill/>
                  </a:tcPr>
                </a:tc>
                <a:extLst>
                  <a:ext uri="{0D108BD9-81ED-4DB2-BD59-A6C34878D82A}">
                    <a16:rowId xmlns:a16="http://schemas.microsoft.com/office/drawing/2014/main" val="1452734799"/>
                  </a:ext>
                </a:extLst>
              </a:tr>
            </a:tbl>
          </a:graphicData>
        </a:graphic>
      </p:graphicFrame>
      <p:pic>
        <p:nvPicPr>
          <p:cNvPr id="4" name="図 3">
            <a:extLst>
              <a:ext uri="{FF2B5EF4-FFF2-40B4-BE49-F238E27FC236}">
                <a16:creationId xmlns:a16="http://schemas.microsoft.com/office/drawing/2014/main" id="{55F79310-644B-4558-8132-393F1A706452}"/>
              </a:ext>
            </a:extLst>
          </p:cNvPr>
          <p:cNvPicPr>
            <a:picLocks noChangeAspect="1"/>
          </p:cNvPicPr>
          <p:nvPr/>
        </p:nvPicPr>
        <p:blipFill>
          <a:blip r:embed="rId3"/>
          <a:stretch>
            <a:fillRect/>
          </a:stretch>
        </p:blipFill>
        <p:spPr>
          <a:xfrm>
            <a:off x="5737153" y="2599401"/>
            <a:ext cx="5944135" cy="3577562"/>
          </a:xfrm>
          <a:prstGeom prst="rect">
            <a:avLst/>
          </a:prstGeom>
        </p:spPr>
      </p:pic>
    </p:spTree>
    <p:extLst>
      <p:ext uri="{BB962C8B-B14F-4D97-AF65-F5344CB8AC3E}">
        <p14:creationId xmlns:p14="http://schemas.microsoft.com/office/powerpoint/2010/main" val="335056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a:xfrm>
            <a:off x="296334" y="2126188"/>
            <a:ext cx="10515600" cy="1095376"/>
          </a:xfrm>
        </p:spPr>
        <p:txBody>
          <a:bodyPr>
            <a:normAutofit/>
          </a:bodyPr>
          <a:lstStyle/>
          <a:p>
            <a:r>
              <a:rPr lang="ja-JP" altLang="en-US" b="1" dirty="0"/>
              <a:t>疑問</a:t>
            </a:r>
            <a:br>
              <a:rPr lang="en-US" altLang="ja-JP" dirty="0"/>
            </a:br>
            <a:endParaRPr lang="en-US" altLang="ja-JP" dirty="0"/>
          </a:p>
        </p:txBody>
      </p:sp>
      <p:sp>
        <p:nvSpPr>
          <p:cNvPr id="5" name="テキスト ボックス 4">
            <a:extLst>
              <a:ext uri="{FF2B5EF4-FFF2-40B4-BE49-F238E27FC236}">
                <a16:creationId xmlns:a16="http://schemas.microsoft.com/office/drawing/2014/main" id="{FD3EB523-9C51-47FD-9001-7286C4EFA00B}"/>
              </a:ext>
            </a:extLst>
          </p:cNvPr>
          <p:cNvSpPr txBox="1"/>
          <p:nvPr/>
        </p:nvSpPr>
        <p:spPr>
          <a:xfrm>
            <a:off x="423333" y="4749801"/>
            <a:ext cx="11345333" cy="1077218"/>
          </a:xfrm>
          <a:prstGeom prst="rect">
            <a:avLst/>
          </a:prstGeom>
          <a:noFill/>
        </p:spPr>
        <p:txBody>
          <a:bodyPr wrap="square" rtlCol="0">
            <a:spAutoFit/>
          </a:bodyPr>
          <a:lstStyle/>
          <a:p>
            <a:r>
              <a:rPr lang="ja-JP" altLang="en-US" sz="3200" dirty="0"/>
              <a:t>加振機を用いて、粒子の振動条件（周波数、振動変位）と誘導起電力の関係性を把握する。</a:t>
            </a:r>
            <a:endParaRPr kumimoji="1" lang="ja-JP" altLang="en-US" sz="3200" dirty="0"/>
          </a:p>
        </p:txBody>
      </p:sp>
      <p:sp>
        <p:nvSpPr>
          <p:cNvPr id="6" name="テキスト ボックス 5">
            <a:extLst>
              <a:ext uri="{FF2B5EF4-FFF2-40B4-BE49-F238E27FC236}">
                <a16:creationId xmlns:a16="http://schemas.microsoft.com/office/drawing/2014/main" id="{67CC7FDE-8170-4E0B-A0D6-E172921CE2DC}"/>
              </a:ext>
            </a:extLst>
          </p:cNvPr>
          <p:cNvSpPr txBox="1"/>
          <p:nvPr/>
        </p:nvSpPr>
        <p:spPr>
          <a:xfrm>
            <a:off x="503767" y="2517327"/>
            <a:ext cx="11184466" cy="1077218"/>
          </a:xfrm>
          <a:prstGeom prst="rect">
            <a:avLst/>
          </a:prstGeom>
          <a:noFill/>
        </p:spPr>
        <p:txBody>
          <a:bodyPr wrap="square" rtlCol="0">
            <a:spAutoFit/>
          </a:bodyPr>
          <a:lstStyle/>
          <a:p>
            <a:r>
              <a:rPr lang="ja-JP" altLang="en-US" sz="3200" dirty="0"/>
              <a:t>超音波トランスデューサで磁性ナノ粒子をどれほど揺らせば十分な誘導起電力を計測できるのか知りたい。</a:t>
            </a:r>
            <a:endParaRPr kumimoji="1" lang="ja-JP" altLang="en-US" sz="3200" dirty="0"/>
          </a:p>
        </p:txBody>
      </p:sp>
      <p:sp>
        <p:nvSpPr>
          <p:cNvPr id="7" name="矢印: 下 6">
            <a:extLst>
              <a:ext uri="{FF2B5EF4-FFF2-40B4-BE49-F238E27FC236}">
                <a16:creationId xmlns:a16="http://schemas.microsoft.com/office/drawing/2014/main" id="{2A4D9B60-5487-496F-B463-49C5844EECB2}"/>
              </a:ext>
            </a:extLst>
          </p:cNvPr>
          <p:cNvSpPr/>
          <p:nvPr/>
        </p:nvSpPr>
        <p:spPr>
          <a:xfrm>
            <a:off x="5803900" y="3747639"/>
            <a:ext cx="584200" cy="673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3223F32B-F979-4DD5-A769-0A2DF5DC1FC1}"/>
              </a:ext>
            </a:extLst>
          </p:cNvPr>
          <p:cNvSpPr txBox="1">
            <a:spLocks/>
          </p:cNvSpPr>
          <p:nvPr/>
        </p:nvSpPr>
        <p:spPr>
          <a:xfrm>
            <a:off x="296334" y="4376820"/>
            <a:ext cx="10515600" cy="1095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目的</a:t>
            </a:r>
            <a:br>
              <a:rPr lang="en-US" altLang="ja-JP" dirty="0"/>
            </a:br>
            <a:endParaRPr lang="en-US" altLang="ja-JP" dirty="0"/>
          </a:p>
        </p:txBody>
      </p:sp>
    </p:spTree>
    <p:extLst>
      <p:ext uri="{BB962C8B-B14F-4D97-AF65-F5344CB8AC3E}">
        <p14:creationId xmlns:p14="http://schemas.microsoft.com/office/powerpoint/2010/main" val="155476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kumimoji="1" lang="ja-JP" altLang="en-US" dirty="0"/>
              <a:t>必要な機器</a:t>
            </a:r>
            <a:br>
              <a:rPr lang="en-US" altLang="ja-JP" dirty="0"/>
            </a:br>
            <a:r>
              <a:rPr lang="ja-JP" altLang="en-US" dirty="0"/>
              <a:t>・加振機</a:t>
            </a:r>
            <a:br>
              <a:rPr lang="en-US" altLang="ja-JP" dirty="0"/>
            </a:br>
            <a:r>
              <a:rPr lang="ja-JP" altLang="en-US" dirty="0"/>
              <a:t>・ネオジム磁石</a:t>
            </a:r>
            <a:r>
              <a:rPr lang="en-US" altLang="ja-JP" dirty="0"/>
              <a:t>×</a:t>
            </a:r>
            <a:r>
              <a:rPr lang="ja-JP" altLang="en-US" dirty="0"/>
              <a:t>２</a:t>
            </a:r>
            <a:br>
              <a:rPr lang="en-US" altLang="ja-JP" dirty="0"/>
            </a:br>
            <a:r>
              <a:rPr lang="ja-JP" altLang="en-US" dirty="0"/>
              <a:t>・</a:t>
            </a:r>
            <a:r>
              <a:rPr lang="ja-JP" altLang="en-US" dirty="0">
                <a:solidFill>
                  <a:srgbClr val="0070C0"/>
                </a:solidFill>
              </a:rPr>
              <a:t>磁性ナノ粒子入り容器</a:t>
            </a:r>
            <a:br>
              <a:rPr lang="en-US" altLang="ja-JP" dirty="0"/>
            </a:br>
            <a:r>
              <a:rPr lang="ja-JP" altLang="en-US" dirty="0"/>
              <a:t>・ローパスフィルター</a:t>
            </a:r>
            <a:br>
              <a:rPr lang="en-US" altLang="ja-JP" dirty="0"/>
            </a:br>
            <a:r>
              <a:rPr lang="ja-JP" altLang="en-US" dirty="0"/>
              <a:t>・増幅器</a:t>
            </a:r>
            <a:br>
              <a:rPr lang="en-US" altLang="ja-JP" dirty="0"/>
            </a:br>
            <a:r>
              <a:rPr lang="ja-JP" altLang="en-US" dirty="0"/>
              <a:t>・</a:t>
            </a:r>
            <a:r>
              <a:rPr lang="en-US" altLang="ja-JP" dirty="0"/>
              <a:t>FG</a:t>
            </a:r>
            <a:br>
              <a:rPr lang="en-US" altLang="ja-JP" dirty="0"/>
            </a:br>
            <a:r>
              <a:rPr lang="ja-JP" altLang="en-US" dirty="0"/>
              <a:t>・オシロスコープ</a:t>
            </a:r>
            <a:br>
              <a:rPr lang="en-US" altLang="ja-JP" dirty="0"/>
            </a:br>
            <a:r>
              <a:rPr lang="ja-JP" altLang="en-US" dirty="0"/>
              <a:t>・</a:t>
            </a:r>
            <a:r>
              <a:rPr lang="ja-JP" altLang="en-US" dirty="0">
                <a:solidFill>
                  <a:srgbClr val="0070C0"/>
                </a:solidFill>
              </a:rPr>
              <a:t>受信コイル</a:t>
            </a:r>
            <a:endParaRPr lang="en-US" altLang="ja-JP" dirty="0">
              <a:solidFill>
                <a:srgbClr val="0070C0"/>
              </a:solidFill>
            </a:endParaRPr>
          </a:p>
        </p:txBody>
      </p:sp>
      <p:sp>
        <p:nvSpPr>
          <p:cNvPr id="4" name="テキスト ボックス 3">
            <a:extLst>
              <a:ext uri="{FF2B5EF4-FFF2-40B4-BE49-F238E27FC236}">
                <a16:creationId xmlns:a16="http://schemas.microsoft.com/office/drawing/2014/main" id="{38E5FC48-EC14-41C8-9A8E-556C53F4ABCA}"/>
              </a:ext>
            </a:extLst>
          </p:cNvPr>
          <p:cNvSpPr txBox="1"/>
          <p:nvPr/>
        </p:nvSpPr>
        <p:spPr>
          <a:xfrm>
            <a:off x="9855200" y="6488668"/>
            <a:ext cx="2336800" cy="369332"/>
          </a:xfrm>
          <a:prstGeom prst="rect">
            <a:avLst/>
          </a:prstGeom>
          <a:noFill/>
        </p:spPr>
        <p:txBody>
          <a:bodyPr wrap="square" rtlCol="0">
            <a:spAutoFit/>
          </a:bodyPr>
          <a:lstStyle/>
          <a:p>
            <a:r>
              <a:rPr lang="en-US" altLang="ja-JP" dirty="0"/>
              <a:t>※</a:t>
            </a:r>
            <a:r>
              <a:rPr kumimoji="1" lang="ja-JP" altLang="en-US" dirty="0">
                <a:solidFill>
                  <a:srgbClr val="0070C0"/>
                </a:solidFill>
              </a:rPr>
              <a:t>青字</a:t>
            </a:r>
            <a:r>
              <a:rPr kumimoji="1" lang="ja-JP" altLang="en-US" dirty="0"/>
              <a:t>は作成が必要</a:t>
            </a:r>
          </a:p>
        </p:txBody>
      </p:sp>
    </p:spTree>
    <p:extLst>
      <p:ext uri="{BB962C8B-B14F-4D97-AF65-F5344CB8AC3E}">
        <p14:creationId xmlns:p14="http://schemas.microsoft.com/office/powerpoint/2010/main" val="634610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lang="ja-JP" altLang="en-US" dirty="0"/>
              <a:t>磁性ナノ粒子入り容器の作り方</a:t>
            </a:r>
            <a:endParaRPr lang="en-US" altLang="ja-JP" dirty="0"/>
          </a:p>
          <a:p>
            <a:r>
              <a:rPr lang="ja-JP" altLang="en-US" dirty="0">
                <a:solidFill>
                  <a:schemeClr val="bg2">
                    <a:lumMod val="90000"/>
                  </a:schemeClr>
                </a:solidFill>
              </a:rPr>
              <a:t>受信コイルの作り方</a:t>
            </a:r>
            <a:endParaRPr lang="en-US" altLang="ja-JP" dirty="0">
              <a:solidFill>
                <a:schemeClr val="bg2">
                  <a:lumMod val="90000"/>
                </a:schemeClr>
              </a:solidFill>
            </a:endParaRPr>
          </a:p>
          <a:p>
            <a:r>
              <a:rPr lang="ja-JP" altLang="en-US" dirty="0">
                <a:solidFill>
                  <a:schemeClr val="bg2">
                    <a:lumMod val="90000"/>
                  </a:schemeClr>
                </a:solidFill>
              </a:rPr>
              <a:t>ネオジム磁石が形成する傾斜磁場</a:t>
            </a:r>
            <a:endParaRPr lang="en-US" altLang="ja-JP" dirty="0">
              <a:solidFill>
                <a:schemeClr val="bg2">
                  <a:lumMod val="90000"/>
                </a:schemeClr>
              </a:solidFill>
            </a:endParaRPr>
          </a:p>
          <a:p>
            <a:r>
              <a:rPr lang="ja-JP" altLang="en-US" dirty="0">
                <a:solidFill>
                  <a:schemeClr val="bg2">
                    <a:lumMod val="90000"/>
                  </a:schemeClr>
                </a:solidFill>
              </a:rPr>
              <a:t>加振機の能力調査</a:t>
            </a:r>
            <a:endParaRPr lang="en-US" altLang="ja-JP" dirty="0">
              <a:solidFill>
                <a:schemeClr val="bg2">
                  <a:lumMod val="90000"/>
                </a:schemeClr>
              </a:solidFill>
            </a:endParaRPr>
          </a:p>
          <a:p>
            <a:r>
              <a:rPr lang="ja-JP" altLang="en-US" dirty="0">
                <a:solidFill>
                  <a:schemeClr val="bg2">
                    <a:lumMod val="90000"/>
                  </a:schemeClr>
                </a:solidFill>
              </a:rPr>
              <a:t>実験機器の接続方法</a:t>
            </a:r>
            <a:endParaRPr lang="en-US" altLang="ja-JP" dirty="0">
              <a:solidFill>
                <a:schemeClr val="bg2">
                  <a:lumMod val="90000"/>
                </a:schemeClr>
              </a:solidFill>
            </a:endParaRPr>
          </a:p>
        </p:txBody>
      </p:sp>
      <p:sp>
        <p:nvSpPr>
          <p:cNvPr id="4" name="テキスト ボックス 3">
            <a:extLst>
              <a:ext uri="{FF2B5EF4-FFF2-40B4-BE49-F238E27FC236}">
                <a16:creationId xmlns:a16="http://schemas.microsoft.com/office/drawing/2014/main" id="{38E5FC48-EC14-41C8-9A8E-556C53F4ABCA}"/>
              </a:ext>
            </a:extLst>
          </p:cNvPr>
          <p:cNvSpPr txBox="1"/>
          <p:nvPr/>
        </p:nvSpPr>
        <p:spPr>
          <a:xfrm>
            <a:off x="9855200" y="6488668"/>
            <a:ext cx="2336800" cy="369332"/>
          </a:xfrm>
          <a:prstGeom prst="rect">
            <a:avLst/>
          </a:prstGeom>
          <a:noFill/>
        </p:spPr>
        <p:txBody>
          <a:bodyPr wrap="square" rtlCol="0">
            <a:spAutoFit/>
          </a:bodyPr>
          <a:lstStyle/>
          <a:p>
            <a:r>
              <a:rPr lang="en-US" altLang="ja-JP" dirty="0"/>
              <a:t>※</a:t>
            </a:r>
            <a:r>
              <a:rPr kumimoji="1" lang="ja-JP" altLang="en-US" dirty="0">
                <a:solidFill>
                  <a:srgbClr val="0070C0"/>
                </a:solidFill>
              </a:rPr>
              <a:t>青字</a:t>
            </a:r>
            <a:r>
              <a:rPr kumimoji="1" lang="ja-JP" altLang="en-US" dirty="0"/>
              <a:t>は作成が必要</a:t>
            </a:r>
          </a:p>
        </p:txBody>
      </p:sp>
    </p:spTree>
    <p:extLst>
      <p:ext uri="{BB962C8B-B14F-4D97-AF65-F5344CB8AC3E}">
        <p14:creationId xmlns:p14="http://schemas.microsoft.com/office/powerpoint/2010/main" val="385662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lang="ja-JP" altLang="en-US" dirty="0">
                <a:solidFill>
                  <a:schemeClr val="bg2">
                    <a:lumMod val="90000"/>
                  </a:schemeClr>
                </a:solidFill>
              </a:rPr>
              <a:t>磁性ナノ粒子入り容器の作り方</a:t>
            </a:r>
            <a:endParaRPr lang="en-US" altLang="ja-JP" dirty="0">
              <a:solidFill>
                <a:schemeClr val="bg2">
                  <a:lumMod val="90000"/>
                </a:schemeClr>
              </a:solidFill>
            </a:endParaRPr>
          </a:p>
          <a:p>
            <a:r>
              <a:rPr lang="ja-JP" altLang="en-US" dirty="0"/>
              <a:t>受信コイルの作り方</a:t>
            </a:r>
            <a:endParaRPr lang="en-US" altLang="ja-JP" dirty="0"/>
          </a:p>
          <a:p>
            <a:r>
              <a:rPr lang="ja-JP" altLang="en-US" dirty="0">
                <a:solidFill>
                  <a:schemeClr val="bg2">
                    <a:lumMod val="90000"/>
                  </a:schemeClr>
                </a:solidFill>
              </a:rPr>
              <a:t>ネオジム磁石が形成する傾斜磁場</a:t>
            </a:r>
            <a:endParaRPr lang="en-US" altLang="ja-JP" dirty="0">
              <a:solidFill>
                <a:schemeClr val="bg2">
                  <a:lumMod val="90000"/>
                </a:schemeClr>
              </a:solidFill>
            </a:endParaRPr>
          </a:p>
          <a:p>
            <a:r>
              <a:rPr lang="ja-JP" altLang="en-US" dirty="0">
                <a:solidFill>
                  <a:schemeClr val="bg2">
                    <a:lumMod val="90000"/>
                  </a:schemeClr>
                </a:solidFill>
              </a:rPr>
              <a:t>加振機の能力調査</a:t>
            </a:r>
            <a:endParaRPr lang="en-US" altLang="ja-JP" dirty="0">
              <a:solidFill>
                <a:schemeClr val="bg2">
                  <a:lumMod val="90000"/>
                </a:schemeClr>
              </a:solidFill>
            </a:endParaRPr>
          </a:p>
          <a:p>
            <a:r>
              <a:rPr lang="ja-JP" altLang="en-US" dirty="0">
                <a:solidFill>
                  <a:schemeClr val="bg2">
                    <a:lumMod val="90000"/>
                  </a:schemeClr>
                </a:solidFill>
              </a:rPr>
              <a:t>実験機器の接続方法</a:t>
            </a:r>
            <a:endParaRPr lang="en-US" altLang="ja-JP" dirty="0">
              <a:solidFill>
                <a:schemeClr val="bg2">
                  <a:lumMod val="90000"/>
                </a:schemeClr>
              </a:solidFill>
            </a:endParaRPr>
          </a:p>
        </p:txBody>
      </p:sp>
      <p:sp>
        <p:nvSpPr>
          <p:cNvPr id="4" name="テキスト ボックス 3">
            <a:extLst>
              <a:ext uri="{FF2B5EF4-FFF2-40B4-BE49-F238E27FC236}">
                <a16:creationId xmlns:a16="http://schemas.microsoft.com/office/drawing/2014/main" id="{38E5FC48-EC14-41C8-9A8E-556C53F4ABCA}"/>
              </a:ext>
            </a:extLst>
          </p:cNvPr>
          <p:cNvSpPr txBox="1"/>
          <p:nvPr/>
        </p:nvSpPr>
        <p:spPr>
          <a:xfrm>
            <a:off x="9855200" y="6488668"/>
            <a:ext cx="2336800" cy="369332"/>
          </a:xfrm>
          <a:prstGeom prst="rect">
            <a:avLst/>
          </a:prstGeom>
          <a:noFill/>
        </p:spPr>
        <p:txBody>
          <a:bodyPr wrap="square" rtlCol="0">
            <a:spAutoFit/>
          </a:bodyPr>
          <a:lstStyle/>
          <a:p>
            <a:r>
              <a:rPr lang="en-US" altLang="ja-JP" dirty="0"/>
              <a:t>※</a:t>
            </a:r>
            <a:r>
              <a:rPr kumimoji="1" lang="ja-JP" altLang="en-US" dirty="0">
                <a:solidFill>
                  <a:srgbClr val="0070C0"/>
                </a:solidFill>
              </a:rPr>
              <a:t>青字</a:t>
            </a:r>
            <a:r>
              <a:rPr kumimoji="1" lang="ja-JP" altLang="en-US" dirty="0"/>
              <a:t>は作成が必要</a:t>
            </a:r>
          </a:p>
        </p:txBody>
      </p:sp>
    </p:spTree>
    <p:extLst>
      <p:ext uri="{BB962C8B-B14F-4D97-AF65-F5344CB8AC3E}">
        <p14:creationId xmlns:p14="http://schemas.microsoft.com/office/powerpoint/2010/main" val="286089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ECCE6-4C6F-4004-B011-3A1D8C866A10}"/>
              </a:ext>
            </a:extLst>
          </p:cNvPr>
          <p:cNvSpPr>
            <a:spLocks noGrp="1"/>
          </p:cNvSpPr>
          <p:nvPr>
            <p:ph type="title"/>
          </p:nvPr>
        </p:nvSpPr>
        <p:spPr/>
        <p:txBody>
          <a:bodyPr/>
          <a:lstStyle/>
          <a:p>
            <a:r>
              <a:rPr lang="ja-JP" altLang="en-US" dirty="0"/>
              <a:t>加振機を利用した粒子の誘導起電力実験</a:t>
            </a:r>
            <a:endParaRPr kumimoji="1" lang="ja-JP" altLang="en-US" dirty="0"/>
          </a:p>
        </p:txBody>
      </p:sp>
      <p:sp>
        <p:nvSpPr>
          <p:cNvPr id="3" name="コンテンツ プレースホルダー 2">
            <a:extLst>
              <a:ext uri="{FF2B5EF4-FFF2-40B4-BE49-F238E27FC236}">
                <a16:creationId xmlns:a16="http://schemas.microsoft.com/office/drawing/2014/main" id="{2BF2E5FD-486B-40CE-B381-5E33D1C777C8}"/>
              </a:ext>
            </a:extLst>
          </p:cNvPr>
          <p:cNvSpPr>
            <a:spLocks noGrp="1"/>
          </p:cNvSpPr>
          <p:nvPr>
            <p:ph idx="1"/>
          </p:nvPr>
        </p:nvSpPr>
        <p:spPr/>
        <p:txBody>
          <a:bodyPr/>
          <a:lstStyle/>
          <a:p>
            <a:r>
              <a:rPr lang="ja-JP" altLang="en-US" dirty="0">
                <a:solidFill>
                  <a:schemeClr val="bg2">
                    <a:lumMod val="90000"/>
                  </a:schemeClr>
                </a:solidFill>
              </a:rPr>
              <a:t>磁性ナノ粒子入り容器の作り方</a:t>
            </a:r>
            <a:endParaRPr lang="en-US" altLang="ja-JP" dirty="0">
              <a:solidFill>
                <a:schemeClr val="bg2">
                  <a:lumMod val="90000"/>
                </a:schemeClr>
              </a:solidFill>
            </a:endParaRPr>
          </a:p>
          <a:p>
            <a:r>
              <a:rPr lang="ja-JP" altLang="en-US" dirty="0">
                <a:solidFill>
                  <a:schemeClr val="bg2">
                    <a:lumMod val="90000"/>
                  </a:schemeClr>
                </a:solidFill>
              </a:rPr>
              <a:t>受信コイルの作り方</a:t>
            </a:r>
            <a:endParaRPr lang="en-US" altLang="ja-JP" dirty="0">
              <a:solidFill>
                <a:schemeClr val="bg2">
                  <a:lumMod val="90000"/>
                </a:schemeClr>
              </a:solidFill>
            </a:endParaRPr>
          </a:p>
          <a:p>
            <a:r>
              <a:rPr lang="ja-JP" altLang="en-US" dirty="0"/>
              <a:t>ネオジム磁石が形成する傾斜磁場</a:t>
            </a:r>
            <a:endParaRPr lang="en-US" altLang="ja-JP" dirty="0"/>
          </a:p>
          <a:p>
            <a:r>
              <a:rPr lang="ja-JP" altLang="en-US" dirty="0">
                <a:solidFill>
                  <a:schemeClr val="bg2">
                    <a:lumMod val="90000"/>
                  </a:schemeClr>
                </a:solidFill>
              </a:rPr>
              <a:t>加振機の能力調査</a:t>
            </a:r>
            <a:endParaRPr lang="en-US" altLang="ja-JP" dirty="0">
              <a:solidFill>
                <a:schemeClr val="bg2">
                  <a:lumMod val="90000"/>
                </a:schemeClr>
              </a:solidFill>
            </a:endParaRPr>
          </a:p>
          <a:p>
            <a:r>
              <a:rPr lang="ja-JP" altLang="en-US" dirty="0">
                <a:solidFill>
                  <a:schemeClr val="bg2">
                    <a:lumMod val="90000"/>
                  </a:schemeClr>
                </a:solidFill>
              </a:rPr>
              <a:t>実験機器の接続方法</a:t>
            </a:r>
            <a:endParaRPr lang="en-US" altLang="ja-JP" dirty="0">
              <a:solidFill>
                <a:schemeClr val="bg2">
                  <a:lumMod val="90000"/>
                </a:schemeClr>
              </a:solidFill>
            </a:endParaRPr>
          </a:p>
        </p:txBody>
      </p:sp>
      <p:sp>
        <p:nvSpPr>
          <p:cNvPr id="4" name="テキスト ボックス 3">
            <a:extLst>
              <a:ext uri="{FF2B5EF4-FFF2-40B4-BE49-F238E27FC236}">
                <a16:creationId xmlns:a16="http://schemas.microsoft.com/office/drawing/2014/main" id="{38E5FC48-EC14-41C8-9A8E-556C53F4ABCA}"/>
              </a:ext>
            </a:extLst>
          </p:cNvPr>
          <p:cNvSpPr txBox="1"/>
          <p:nvPr/>
        </p:nvSpPr>
        <p:spPr>
          <a:xfrm>
            <a:off x="9855200" y="6488668"/>
            <a:ext cx="2336800" cy="369332"/>
          </a:xfrm>
          <a:prstGeom prst="rect">
            <a:avLst/>
          </a:prstGeom>
          <a:noFill/>
        </p:spPr>
        <p:txBody>
          <a:bodyPr wrap="square" rtlCol="0">
            <a:spAutoFit/>
          </a:bodyPr>
          <a:lstStyle/>
          <a:p>
            <a:r>
              <a:rPr lang="en-US" altLang="ja-JP" dirty="0"/>
              <a:t>※</a:t>
            </a:r>
            <a:r>
              <a:rPr kumimoji="1" lang="ja-JP" altLang="en-US" dirty="0">
                <a:solidFill>
                  <a:srgbClr val="0070C0"/>
                </a:solidFill>
              </a:rPr>
              <a:t>青字</a:t>
            </a:r>
            <a:r>
              <a:rPr kumimoji="1" lang="ja-JP" altLang="en-US" dirty="0"/>
              <a:t>は作成が必要</a:t>
            </a:r>
          </a:p>
        </p:txBody>
      </p:sp>
    </p:spTree>
    <p:extLst>
      <p:ext uri="{BB962C8B-B14F-4D97-AF65-F5344CB8AC3E}">
        <p14:creationId xmlns:p14="http://schemas.microsoft.com/office/powerpoint/2010/main" val="362353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DB6FF927-DF62-DBD6-C5D7-F01B76C5736B}"/>
              </a:ext>
            </a:extLst>
          </p:cNvPr>
          <p:cNvPicPr>
            <a:picLocks noChangeAspect="1"/>
          </p:cNvPicPr>
          <p:nvPr/>
        </p:nvPicPr>
        <p:blipFill rotWithShape="1">
          <a:blip r:embed="rId2"/>
          <a:srcRect l="12547" b="5024"/>
          <a:stretch/>
        </p:blipFill>
        <p:spPr>
          <a:xfrm>
            <a:off x="3244410" y="2333625"/>
            <a:ext cx="5331124" cy="4351338"/>
          </a:xfrm>
          <a:prstGeom prst="rect">
            <a:avLst/>
          </a:prstGeom>
        </p:spPr>
      </p:pic>
      <p:sp>
        <p:nvSpPr>
          <p:cNvPr id="5" name="平行四辺形 4">
            <a:extLst>
              <a:ext uri="{FF2B5EF4-FFF2-40B4-BE49-F238E27FC236}">
                <a16:creationId xmlns:a16="http://schemas.microsoft.com/office/drawing/2014/main" id="{A2785632-2B4D-C5C7-7CA9-C33B306F61ED}"/>
              </a:ext>
            </a:extLst>
          </p:cNvPr>
          <p:cNvSpPr/>
          <p:nvPr/>
        </p:nvSpPr>
        <p:spPr>
          <a:xfrm rot="17312263">
            <a:off x="4718040" y="4799906"/>
            <a:ext cx="2383863" cy="392999"/>
          </a:xfrm>
          <a:prstGeom prst="parallelogram">
            <a:avLst>
              <a:gd name="adj" fmla="val 344226"/>
            </a:avLst>
          </a:prstGeom>
          <a:solidFill>
            <a:srgbClr val="C00000">
              <a:alpha val="4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E1242077-0FB9-5F79-E832-276143D2D15A}"/>
              </a:ext>
            </a:extLst>
          </p:cNvPr>
          <p:cNvSpPr txBox="1">
            <a:spLocks/>
          </p:cNvSpPr>
          <p:nvPr/>
        </p:nvSpPr>
        <p:spPr>
          <a:xfrm>
            <a:off x="362310" y="1825625"/>
            <a:ext cx="58659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t>磁場の</a:t>
            </a:r>
            <a:r>
              <a:rPr lang="ja-JP" altLang="en-US" dirty="0"/>
              <a:t>計測領域</a:t>
            </a:r>
            <a:endParaRPr kumimoji="1" lang="ja-JP" altLang="en-US" dirty="0"/>
          </a:p>
        </p:txBody>
      </p:sp>
      <p:pic>
        <p:nvPicPr>
          <p:cNvPr id="13" name="図 12">
            <a:extLst>
              <a:ext uri="{FF2B5EF4-FFF2-40B4-BE49-F238E27FC236}">
                <a16:creationId xmlns:a16="http://schemas.microsoft.com/office/drawing/2014/main" id="{2EF469B3-5B2F-C9BF-610A-7FA900D7170F}"/>
              </a:ext>
            </a:extLst>
          </p:cNvPr>
          <p:cNvPicPr>
            <a:picLocks noChangeAspect="1"/>
          </p:cNvPicPr>
          <p:nvPr/>
        </p:nvPicPr>
        <p:blipFill>
          <a:blip r:embed="rId3"/>
          <a:stretch>
            <a:fillRect/>
          </a:stretch>
        </p:blipFill>
        <p:spPr>
          <a:xfrm>
            <a:off x="8663916" y="5412905"/>
            <a:ext cx="1129500" cy="1272058"/>
          </a:xfrm>
          <a:prstGeom prst="rect">
            <a:avLst/>
          </a:prstGeom>
        </p:spPr>
      </p:pic>
      <p:sp>
        <p:nvSpPr>
          <p:cNvPr id="9" name="タイトル 1">
            <a:extLst>
              <a:ext uri="{FF2B5EF4-FFF2-40B4-BE49-F238E27FC236}">
                <a16:creationId xmlns:a16="http://schemas.microsoft.com/office/drawing/2014/main" id="{A8190A93-3B67-4921-8468-2977755A59B4}"/>
              </a:ext>
            </a:extLst>
          </p:cNvPr>
          <p:cNvSpPr>
            <a:spLocks noGrp="1"/>
          </p:cNvSpPr>
          <p:nvPr>
            <p:ph type="title"/>
          </p:nvPr>
        </p:nvSpPr>
        <p:spPr>
          <a:xfrm>
            <a:off x="838200" y="365125"/>
            <a:ext cx="10515600" cy="1325563"/>
          </a:xfrm>
        </p:spPr>
        <p:txBody>
          <a:bodyPr/>
          <a:lstStyle/>
          <a:p>
            <a:r>
              <a:rPr lang="ja-JP" altLang="en-US" dirty="0"/>
              <a:t>加振機を利用した粒子の誘導起電力実験</a:t>
            </a:r>
            <a:endParaRPr kumimoji="1" lang="ja-JP" altLang="en-US" dirty="0"/>
          </a:p>
        </p:txBody>
      </p:sp>
      <p:sp>
        <p:nvSpPr>
          <p:cNvPr id="18" name="テキスト ボックス 17">
            <a:extLst>
              <a:ext uri="{FF2B5EF4-FFF2-40B4-BE49-F238E27FC236}">
                <a16:creationId xmlns:a16="http://schemas.microsoft.com/office/drawing/2014/main" id="{52EA4A70-143B-4A74-99CF-BB7970C24D1D}"/>
              </a:ext>
            </a:extLst>
          </p:cNvPr>
          <p:cNvSpPr txBox="1"/>
          <p:nvPr/>
        </p:nvSpPr>
        <p:spPr>
          <a:xfrm>
            <a:off x="10397042" y="6359551"/>
            <a:ext cx="1794958" cy="430887"/>
          </a:xfrm>
          <a:prstGeom prst="rect">
            <a:avLst/>
          </a:prstGeom>
          <a:noFill/>
        </p:spPr>
        <p:txBody>
          <a:bodyPr wrap="square" rtlCol="0">
            <a:spAutoFit/>
          </a:bodyPr>
          <a:lstStyle/>
          <a:p>
            <a:r>
              <a:rPr kumimoji="1" lang="ja-JP" altLang="en-US" sz="1100" dirty="0"/>
              <a:t>具体的な磁場計測方法は</a:t>
            </a:r>
            <a:br>
              <a:rPr kumimoji="1" lang="en-US" altLang="ja-JP" sz="1100" dirty="0"/>
            </a:br>
            <a:r>
              <a:rPr kumimoji="1" lang="ja-JP" altLang="en-US" sz="1100" dirty="0">
                <a:hlinkClick r:id="rId4" action="ppaction://hlinkpres?slideindex=1&amp;slidetitle="/>
              </a:rPr>
              <a:t>傾斜磁場計測</a:t>
            </a:r>
            <a:r>
              <a:rPr lang="ja-JP" altLang="en-US" sz="1100" dirty="0"/>
              <a:t>を参照</a:t>
            </a:r>
            <a:endParaRPr kumimoji="1" lang="en-US" altLang="ja-JP" sz="1100" dirty="0"/>
          </a:p>
        </p:txBody>
      </p:sp>
      <p:cxnSp>
        <p:nvCxnSpPr>
          <p:cNvPr id="3" name="直線コネクタ 2">
            <a:extLst>
              <a:ext uri="{FF2B5EF4-FFF2-40B4-BE49-F238E27FC236}">
                <a16:creationId xmlns:a16="http://schemas.microsoft.com/office/drawing/2014/main" id="{918CA3B8-97FF-433B-9C02-4871B5FAD568}"/>
              </a:ext>
            </a:extLst>
          </p:cNvPr>
          <p:cNvCxnSpPr>
            <a:cxnSpLocks/>
          </p:cNvCxnSpPr>
          <p:nvPr/>
        </p:nvCxnSpPr>
        <p:spPr>
          <a:xfrm flipH="1">
            <a:off x="5344718" y="3208867"/>
            <a:ext cx="239409" cy="166793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2F39B63C-CA83-4AAC-90EE-C796C349AB37}"/>
              </a:ext>
            </a:extLst>
          </p:cNvPr>
          <p:cNvSpPr txBox="1"/>
          <p:nvPr/>
        </p:nvSpPr>
        <p:spPr>
          <a:xfrm>
            <a:off x="6675450" y="2997798"/>
            <a:ext cx="1988466" cy="369332"/>
          </a:xfrm>
          <a:prstGeom prst="rect">
            <a:avLst/>
          </a:prstGeom>
          <a:noFill/>
        </p:spPr>
        <p:txBody>
          <a:bodyPr wrap="square" rtlCol="0">
            <a:spAutoFit/>
          </a:bodyPr>
          <a:lstStyle/>
          <a:p>
            <a:r>
              <a:rPr kumimoji="1" lang="ja-JP" altLang="en-US" b="1" dirty="0">
                <a:solidFill>
                  <a:srgbClr val="FFFF00"/>
                </a:solidFill>
              </a:rPr>
              <a:t>ガウスメーター</a:t>
            </a:r>
          </a:p>
        </p:txBody>
      </p:sp>
      <p:cxnSp>
        <p:nvCxnSpPr>
          <p:cNvPr id="14" name="直線コネクタ 13">
            <a:extLst>
              <a:ext uri="{FF2B5EF4-FFF2-40B4-BE49-F238E27FC236}">
                <a16:creationId xmlns:a16="http://schemas.microsoft.com/office/drawing/2014/main" id="{BF67B288-7CAE-447A-86AD-7D822F15F870}"/>
              </a:ext>
            </a:extLst>
          </p:cNvPr>
          <p:cNvCxnSpPr>
            <a:cxnSpLocks/>
          </p:cNvCxnSpPr>
          <p:nvPr/>
        </p:nvCxnSpPr>
        <p:spPr>
          <a:xfrm>
            <a:off x="5968844" y="3208867"/>
            <a:ext cx="802512" cy="187415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B6374F9-2B36-4C1C-9BE2-21AD769C97D4}"/>
              </a:ext>
            </a:extLst>
          </p:cNvPr>
          <p:cNvCxnSpPr>
            <a:cxnSpLocks/>
          </p:cNvCxnSpPr>
          <p:nvPr/>
        </p:nvCxnSpPr>
        <p:spPr>
          <a:xfrm flipV="1">
            <a:off x="6136588" y="3367131"/>
            <a:ext cx="903702" cy="150966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4D66AB3D-6493-4D77-B651-8419CD1D8D6D}"/>
              </a:ext>
            </a:extLst>
          </p:cNvPr>
          <p:cNvSpPr txBox="1"/>
          <p:nvPr/>
        </p:nvSpPr>
        <p:spPr>
          <a:xfrm>
            <a:off x="4802767" y="2892265"/>
            <a:ext cx="1603749" cy="369332"/>
          </a:xfrm>
          <a:prstGeom prst="rect">
            <a:avLst/>
          </a:prstGeom>
          <a:noFill/>
        </p:spPr>
        <p:txBody>
          <a:bodyPr wrap="square" rtlCol="0">
            <a:spAutoFit/>
          </a:bodyPr>
          <a:lstStyle/>
          <a:p>
            <a:r>
              <a:rPr kumimoji="1" lang="ja-JP" altLang="en-US" b="1" dirty="0">
                <a:solidFill>
                  <a:srgbClr val="FFFF00"/>
                </a:solidFill>
              </a:rPr>
              <a:t>ネオジム磁石</a:t>
            </a:r>
          </a:p>
        </p:txBody>
      </p:sp>
    </p:spTree>
    <p:extLst>
      <p:ext uri="{BB962C8B-B14F-4D97-AF65-F5344CB8AC3E}">
        <p14:creationId xmlns:p14="http://schemas.microsoft.com/office/powerpoint/2010/main" val="218464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2">
            <a:extLst>
              <a:ext uri="{FF2B5EF4-FFF2-40B4-BE49-F238E27FC236}">
                <a16:creationId xmlns:a16="http://schemas.microsoft.com/office/drawing/2014/main" id="{FCF7B24A-EE2E-7BD2-A59E-F4460F33D7E7}"/>
              </a:ext>
            </a:extLst>
          </p:cNvPr>
          <p:cNvSpPr txBox="1">
            <a:spLocks/>
          </p:cNvSpPr>
          <p:nvPr/>
        </p:nvSpPr>
        <p:spPr>
          <a:xfrm>
            <a:off x="362310" y="1825625"/>
            <a:ext cx="58659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計測結果（絶対値）</a:t>
            </a:r>
            <a:endParaRPr kumimoji="1" lang="ja-JP" altLang="en-US"/>
          </a:p>
        </p:txBody>
      </p:sp>
      <p:sp>
        <p:nvSpPr>
          <p:cNvPr id="4" name="テキスト ボックス 3">
            <a:extLst>
              <a:ext uri="{FF2B5EF4-FFF2-40B4-BE49-F238E27FC236}">
                <a16:creationId xmlns:a16="http://schemas.microsoft.com/office/drawing/2014/main" id="{9F92FE97-0E66-2133-01FD-6033272D05E0}"/>
              </a:ext>
            </a:extLst>
          </p:cNvPr>
          <p:cNvSpPr txBox="1"/>
          <p:nvPr/>
        </p:nvSpPr>
        <p:spPr>
          <a:xfrm>
            <a:off x="418383" y="2613759"/>
            <a:ext cx="979096" cy="369332"/>
          </a:xfrm>
          <a:prstGeom prst="rect">
            <a:avLst/>
          </a:prstGeom>
          <a:noFill/>
        </p:spPr>
        <p:txBody>
          <a:bodyPr wrap="square" rtlCol="0">
            <a:spAutoFit/>
          </a:bodyPr>
          <a:lstStyle/>
          <a:p>
            <a:r>
              <a:rPr kumimoji="1" lang="ja-JP" altLang="en-US" b="1">
                <a:solidFill>
                  <a:srgbClr val="FF0000"/>
                </a:solidFill>
              </a:rPr>
              <a:t>絶対値</a:t>
            </a:r>
          </a:p>
        </p:txBody>
      </p:sp>
      <p:pic>
        <p:nvPicPr>
          <p:cNvPr id="20" name="図 19">
            <a:extLst>
              <a:ext uri="{FF2B5EF4-FFF2-40B4-BE49-F238E27FC236}">
                <a16:creationId xmlns:a16="http://schemas.microsoft.com/office/drawing/2014/main" id="{FAD05D64-1B4E-0A71-F5C7-8D6F9D68188B}"/>
              </a:ext>
            </a:extLst>
          </p:cNvPr>
          <p:cNvPicPr>
            <a:picLocks noChangeAspect="1"/>
          </p:cNvPicPr>
          <p:nvPr/>
        </p:nvPicPr>
        <p:blipFill>
          <a:blip r:embed="rId2"/>
          <a:stretch>
            <a:fillRect/>
          </a:stretch>
        </p:blipFill>
        <p:spPr>
          <a:xfrm>
            <a:off x="1351471" y="2613759"/>
            <a:ext cx="8603411" cy="3249801"/>
          </a:xfrm>
          <a:prstGeom prst="rect">
            <a:avLst/>
          </a:prstGeom>
        </p:spPr>
      </p:pic>
      <p:sp>
        <p:nvSpPr>
          <p:cNvPr id="21" name="正方形/長方形 20">
            <a:extLst>
              <a:ext uri="{FF2B5EF4-FFF2-40B4-BE49-F238E27FC236}">
                <a16:creationId xmlns:a16="http://schemas.microsoft.com/office/drawing/2014/main" id="{0F13E4FC-64AD-21FB-DC24-0519D64D4DEC}"/>
              </a:ext>
            </a:extLst>
          </p:cNvPr>
          <p:cNvSpPr/>
          <p:nvPr/>
        </p:nvSpPr>
        <p:spPr>
          <a:xfrm>
            <a:off x="11051552" y="2613759"/>
            <a:ext cx="275633" cy="3249801"/>
          </a:xfrm>
          <a:prstGeom prst="rect">
            <a:avLst/>
          </a:prstGeom>
          <a:gradFill flip="none" rotWithShape="1">
            <a:gsLst>
              <a:gs pos="0">
                <a:srgbClr val="FF0000"/>
              </a:gs>
              <a:gs pos="50000">
                <a:srgbClr val="FF0000">
                  <a:tint val="44500"/>
                  <a:satMod val="160000"/>
                </a:srgbClr>
              </a:gs>
              <a:gs pos="100000">
                <a:srgbClr val="FF0000">
                  <a:tint val="23500"/>
                  <a:satMod val="160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2E7F078-0569-AAF9-4541-B0FA0E01EDAE}"/>
              </a:ext>
            </a:extLst>
          </p:cNvPr>
          <p:cNvSpPr txBox="1"/>
          <p:nvPr/>
        </p:nvSpPr>
        <p:spPr>
          <a:xfrm>
            <a:off x="10993543" y="2244427"/>
            <a:ext cx="473646" cy="369332"/>
          </a:xfrm>
          <a:prstGeom prst="rect">
            <a:avLst/>
          </a:prstGeom>
          <a:noFill/>
        </p:spPr>
        <p:txBody>
          <a:bodyPr wrap="square" rtlCol="0">
            <a:spAutoFit/>
          </a:bodyPr>
          <a:lstStyle/>
          <a:p>
            <a:r>
              <a:rPr kumimoji="1" lang="ja-JP" altLang="en-US" b="1">
                <a:solidFill>
                  <a:srgbClr val="FF0000"/>
                </a:solidFill>
              </a:rPr>
              <a:t>大</a:t>
            </a:r>
          </a:p>
        </p:txBody>
      </p:sp>
      <p:sp>
        <p:nvSpPr>
          <p:cNvPr id="23" name="テキスト ボックス 22">
            <a:extLst>
              <a:ext uri="{FF2B5EF4-FFF2-40B4-BE49-F238E27FC236}">
                <a16:creationId xmlns:a16="http://schemas.microsoft.com/office/drawing/2014/main" id="{62D5AC02-3884-92BB-0A8E-32F7D934C959}"/>
              </a:ext>
            </a:extLst>
          </p:cNvPr>
          <p:cNvSpPr txBox="1"/>
          <p:nvPr/>
        </p:nvSpPr>
        <p:spPr>
          <a:xfrm>
            <a:off x="11025302" y="5863560"/>
            <a:ext cx="473646" cy="369332"/>
          </a:xfrm>
          <a:prstGeom prst="rect">
            <a:avLst/>
          </a:prstGeom>
          <a:noFill/>
        </p:spPr>
        <p:txBody>
          <a:bodyPr wrap="square" rtlCol="0">
            <a:spAutoFit/>
          </a:bodyPr>
          <a:lstStyle/>
          <a:p>
            <a:r>
              <a:rPr lang="ja-JP" altLang="en-US" b="1">
                <a:solidFill>
                  <a:srgbClr val="FF0000"/>
                </a:solidFill>
              </a:rPr>
              <a:t>小</a:t>
            </a:r>
            <a:endParaRPr kumimoji="1" lang="ja-JP" altLang="en-US" b="1">
              <a:solidFill>
                <a:srgbClr val="FF0000"/>
              </a:solidFill>
            </a:endParaRPr>
          </a:p>
        </p:txBody>
      </p:sp>
      <p:sp>
        <p:nvSpPr>
          <p:cNvPr id="3" name="テキスト ボックス 2">
            <a:extLst>
              <a:ext uri="{FF2B5EF4-FFF2-40B4-BE49-F238E27FC236}">
                <a16:creationId xmlns:a16="http://schemas.microsoft.com/office/drawing/2014/main" id="{799B19A1-2E45-639B-11B2-050DDACC662F}"/>
              </a:ext>
            </a:extLst>
          </p:cNvPr>
          <p:cNvSpPr txBox="1"/>
          <p:nvPr/>
        </p:nvSpPr>
        <p:spPr>
          <a:xfrm>
            <a:off x="9262509" y="6467028"/>
            <a:ext cx="3462067" cy="369332"/>
          </a:xfrm>
          <a:prstGeom prst="rect">
            <a:avLst/>
          </a:prstGeom>
          <a:noFill/>
        </p:spPr>
        <p:txBody>
          <a:bodyPr wrap="square" rtlCol="0">
            <a:spAutoFit/>
          </a:bodyPr>
          <a:lstStyle/>
          <a:p>
            <a:r>
              <a:rPr kumimoji="1" lang="ja-JP" altLang="en-US"/>
              <a:t>縦、横</a:t>
            </a:r>
            <a:r>
              <a:rPr lang="ja-JP" altLang="en-US"/>
              <a:t>、</a:t>
            </a:r>
            <a:r>
              <a:rPr kumimoji="1" lang="ja-JP" altLang="en-US"/>
              <a:t>共に</a:t>
            </a:r>
            <a:r>
              <a:rPr kumimoji="1" lang="en-US" altLang="ja-JP"/>
              <a:t>1</a:t>
            </a:r>
            <a:r>
              <a:rPr kumimoji="1" lang="ja-JP" altLang="en-US"/>
              <a:t>目盛り</a:t>
            </a:r>
            <a:r>
              <a:rPr kumimoji="1" lang="en-US" altLang="ja-JP"/>
              <a:t>1mm</a:t>
            </a:r>
            <a:endParaRPr kumimoji="1" lang="ja-JP" altLang="en-US"/>
          </a:p>
        </p:txBody>
      </p:sp>
      <p:sp>
        <p:nvSpPr>
          <p:cNvPr id="12" name="タイトル 1">
            <a:extLst>
              <a:ext uri="{FF2B5EF4-FFF2-40B4-BE49-F238E27FC236}">
                <a16:creationId xmlns:a16="http://schemas.microsoft.com/office/drawing/2014/main" id="{FE0AE232-015A-4081-A773-F090164A5A1B}"/>
              </a:ext>
            </a:extLst>
          </p:cNvPr>
          <p:cNvSpPr>
            <a:spLocks noGrp="1"/>
          </p:cNvSpPr>
          <p:nvPr>
            <p:ph type="title"/>
          </p:nvPr>
        </p:nvSpPr>
        <p:spPr>
          <a:xfrm>
            <a:off x="838200" y="365125"/>
            <a:ext cx="10515600" cy="1325563"/>
          </a:xfrm>
        </p:spPr>
        <p:txBody>
          <a:bodyPr/>
          <a:lstStyle/>
          <a:p>
            <a:r>
              <a:rPr lang="ja-JP" altLang="en-US" dirty="0"/>
              <a:t>加振機を利用した粒子の誘導起電力実験</a:t>
            </a:r>
            <a:endParaRPr kumimoji="1" lang="ja-JP" altLang="en-US" dirty="0"/>
          </a:p>
        </p:txBody>
      </p:sp>
    </p:spTree>
    <p:extLst>
      <p:ext uri="{BB962C8B-B14F-4D97-AF65-F5344CB8AC3E}">
        <p14:creationId xmlns:p14="http://schemas.microsoft.com/office/powerpoint/2010/main" val="7247918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TotalTime>
  <Words>941</Words>
  <Application>Microsoft Office PowerPoint</Application>
  <PresentationFormat>ワイド画面</PresentationFormat>
  <Paragraphs>157</Paragraphs>
  <Slides>23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游ゴシック</vt:lpstr>
      <vt:lpstr>游ゴシック Light</vt:lpstr>
      <vt:lpstr>Arial</vt:lpstr>
      <vt:lpstr>Office テーマ</vt:lpstr>
      <vt:lpstr>誘導起電力計測実験 引継ぎ</vt:lpstr>
      <vt:lpstr>目次</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lpstr>加振機を利用した粒子の誘導起電力実験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ce232031@wd.isc.meiji.ac.jp</dc:creator>
  <cp:lastModifiedBy>MPI-exp3</cp:lastModifiedBy>
  <cp:revision>25</cp:revision>
  <dcterms:created xsi:type="dcterms:W3CDTF">2024-05-24T08:28:52Z</dcterms:created>
  <dcterms:modified xsi:type="dcterms:W3CDTF">2024-05-29T07:48:57Z</dcterms:modified>
</cp:coreProperties>
</file>